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notesSlides/notesSlide6.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notesSlides/notesSlide7.xml" ContentType="application/vnd.openxmlformats-officedocument.presentationml.notesSlide+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notesSlides/notesSlide8.xml" ContentType="application/vnd.openxmlformats-officedocument.presentationml.notesSlide+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notesSlides/notesSlide9.xml" ContentType="application/vnd.openxmlformats-officedocument.presentationml.notesSlide+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notesSlides/notesSlide10.xml" ContentType="application/vnd.openxmlformats-officedocument.presentationml.notesSlide+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notesSlides/notesSlide11.xml" ContentType="application/vnd.openxmlformats-officedocument.presentationml.notesSlide+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notesSlides/notesSlide12.xml" ContentType="application/vnd.openxmlformats-officedocument.presentationml.notesSlide+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notesSlides/notesSlide13.xml" ContentType="application/vnd.openxmlformats-officedocument.presentationml.notesSlide+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notesSlides/notesSlide14.xml" ContentType="application/vnd.openxmlformats-officedocument.presentationml.notesSlide+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notesSlides/notesSlide15.xml" ContentType="application/vnd.openxmlformats-officedocument.presentationml.notesSlide+xml"/>
  <Override PartName="/ppt/tags/tag200.xml" ContentType="application/vnd.openxmlformats-officedocument.presentationml.tags+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8"/>
  </p:notesMasterIdLst>
  <p:sldIdLst>
    <p:sldId id="256" r:id="rId5"/>
    <p:sldId id="422" r:id="rId6"/>
    <p:sldId id="267" r:id="rId7"/>
    <p:sldId id="272" r:id="rId8"/>
    <p:sldId id="269" r:id="rId9"/>
    <p:sldId id="406" r:id="rId10"/>
    <p:sldId id="405" r:id="rId11"/>
    <p:sldId id="407" r:id="rId12"/>
    <p:sldId id="408" r:id="rId13"/>
    <p:sldId id="409" r:id="rId14"/>
    <p:sldId id="317" r:id="rId15"/>
    <p:sldId id="410" r:id="rId16"/>
    <p:sldId id="412" r:id="rId17"/>
    <p:sldId id="411" r:id="rId18"/>
    <p:sldId id="413" r:id="rId19"/>
    <p:sldId id="414" r:id="rId20"/>
    <p:sldId id="415" r:id="rId21"/>
    <p:sldId id="416" r:id="rId22"/>
    <p:sldId id="417" r:id="rId23"/>
    <p:sldId id="418" r:id="rId24"/>
    <p:sldId id="419" r:id="rId25"/>
    <p:sldId id="420" r:id="rId26"/>
    <p:sldId id="423" r:id="rId27"/>
  </p:sldIdLst>
  <p:sldSz cx="9906000" cy="6858000" type="A4"/>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833" userDrawn="1">
          <p15:clr>
            <a:srgbClr val="A4A3A4"/>
          </p15:clr>
        </p15:guide>
        <p15:guide id="2" pos="3369" userDrawn="1">
          <p15:clr>
            <a:srgbClr val="A4A3A4"/>
          </p15:clr>
        </p15:guide>
        <p15:guide id="3" orient="horz" pos="3838" userDrawn="1">
          <p15:clr>
            <a:srgbClr val="A4A3A4"/>
          </p15:clr>
        </p15:guide>
        <p15:guide id="4" orient="horz" pos="4272" userDrawn="1">
          <p15:clr>
            <a:srgbClr val="A4A3A4"/>
          </p15:clr>
        </p15:guide>
        <p15:guide id="5" pos="4118" userDrawn="1">
          <p15:clr>
            <a:srgbClr val="A4A3A4"/>
          </p15:clr>
        </p15:guide>
        <p15:guide id="6" orient="horz" pos="1848" userDrawn="1">
          <p15:clr>
            <a:srgbClr val="A4A3A4"/>
          </p15:clr>
        </p15:guide>
        <p15:guide id="7" orient="horz" pos="1162" userDrawn="1">
          <p15:clr>
            <a:srgbClr val="A4A3A4"/>
          </p15:clr>
        </p15:guide>
        <p15:guide id="8" pos="493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8"/>
    <a:srgbClr val="DADADA"/>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434" autoAdjust="0"/>
  </p:normalViewPr>
  <p:slideViewPr>
    <p:cSldViewPr snapToGrid="0" showGuides="1">
      <p:cViewPr>
        <p:scale>
          <a:sx n="61" d="100"/>
          <a:sy n="61" d="100"/>
        </p:scale>
        <p:origin x="1458" y="78"/>
      </p:cViewPr>
      <p:guideLst>
        <p:guide pos="1833"/>
        <p:guide pos="3369"/>
        <p:guide orient="horz" pos="3838"/>
        <p:guide orient="horz" pos="4272"/>
        <p:guide pos="4118"/>
        <p:guide orient="horz" pos="1848"/>
        <p:guide orient="horz" pos="1162"/>
        <p:guide pos="4934"/>
      </p:guideLst>
    </p:cSldViewPr>
  </p:slideViewPr>
  <p:outlineViewPr>
    <p:cViewPr>
      <p:scale>
        <a:sx n="33" d="100"/>
        <a:sy n="33" d="100"/>
      </p:scale>
      <p:origin x="0" y="-25518"/>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wmf"/></Relationships>
</file>

<file path=ppt/media/image1.jpeg>
</file>

<file path=ppt/media/image10.png>
</file>

<file path=ppt/media/image11.png>
</file>

<file path=ppt/media/image13.png>
</file>

<file path=ppt/media/image16.png>
</file>

<file path=ppt/media/image17.png>
</file>

<file path=ppt/media/image19.png>
</file>

<file path=ppt/media/image2.jpg>
</file>

<file path=ppt/media/image21.png>
</file>

<file path=ppt/media/image22.png>
</file>

<file path=ppt/media/image23.png>
</file>

<file path=ppt/media/image26.png>
</file>

<file path=ppt/media/image28.png>
</file>

<file path=ppt/media/image3.png>
</file>

<file path=ppt/media/image4.png>
</file>

<file path=ppt/media/image5.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C56E36-BD60-4996-A54F-2A81A6579AC0}" type="datetimeFigureOut">
              <a:rPr lang="en-US" smtClean="0"/>
              <a:t>4/21/2017</a:t>
            </a:fld>
            <a:endParaRPr lang="en-US"/>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FDB911-8F17-4492-BCBD-56AB6B438C36}" type="slidenum">
              <a:rPr lang="en-US" smtClean="0"/>
              <a:t>‹Nr.›</a:t>
            </a:fld>
            <a:endParaRPr lang="en-US"/>
          </a:p>
        </p:txBody>
      </p:sp>
    </p:spTree>
    <p:extLst>
      <p:ext uri="{BB962C8B-B14F-4D97-AF65-F5344CB8AC3E}">
        <p14:creationId xmlns:p14="http://schemas.microsoft.com/office/powerpoint/2010/main" val="1221088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a:t>
            </a:fld>
            <a:endParaRPr lang="en-US"/>
          </a:p>
        </p:txBody>
      </p:sp>
    </p:spTree>
    <p:extLst>
      <p:ext uri="{BB962C8B-B14F-4D97-AF65-F5344CB8AC3E}">
        <p14:creationId xmlns:p14="http://schemas.microsoft.com/office/powerpoint/2010/main" val="4100124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15</a:t>
            </a:fld>
            <a:endParaRPr lang="en-US"/>
          </a:p>
        </p:txBody>
      </p:sp>
    </p:spTree>
    <p:extLst>
      <p:ext uri="{BB962C8B-B14F-4D97-AF65-F5344CB8AC3E}">
        <p14:creationId xmlns:p14="http://schemas.microsoft.com/office/powerpoint/2010/main" val="33938704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16</a:t>
            </a:fld>
            <a:endParaRPr lang="en-US"/>
          </a:p>
        </p:txBody>
      </p:sp>
    </p:spTree>
    <p:extLst>
      <p:ext uri="{BB962C8B-B14F-4D97-AF65-F5344CB8AC3E}">
        <p14:creationId xmlns:p14="http://schemas.microsoft.com/office/powerpoint/2010/main" val="31407077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17</a:t>
            </a:fld>
            <a:endParaRPr lang="en-US"/>
          </a:p>
        </p:txBody>
      </p:sp>
    </p:spTree>
    <p:extLst>
      <p:ext uri="{BB962C8B-B14F-4D97-AF65-F5344CB8AC3E}">
        <p14:creationId xmlns:p14="http://schemas.microsoft.com/office/powerpoint/2010/main" val="32029120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18</a:t>
            </a:fld>
            <a:endParaRPr lang="en-US"/>
          </a:p>
        </p:txBody>
      </p:sp>
    </p:spTree>
    <p:extLst>
      <p:ext uri="{BB962C8B-B14F-4D97-AF65-F5344CB8AC3E}">
        <p14:creationId xmlns:p14="http://schemas.microsoft.com/office/powerpoint/2010/main" val="9757087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19</a:t>
            </a:fld>
            <a:endParaRPr lang="en-US"/>
          </a:p>
        </p:txBody>
      </p:sp>
    </p:spTree>
    <p:extLst>
      <p:ext uri="{BB962C8B-B14F-4D97-AF65-F5344CB8AC3E}">
        <p14:creationId xmlns:p14="http://schemas.microsoft.com/office/powerpoint/2010/main" val="1436527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20</a:t>
            </a:fld>
            <a:endParaRPr lang="en-US"/>
          </a:p>
        </p:txBody>
      </p:sp>
    </p:spTree>
    <p:extLst>
      <p:ext uri="{BB962C8B-B14F-4D97-AF65-F5344CB8AC3E}">
        <p14:creationId xmlns:p14="http://schemas.microsoft.com/office/powerpoint/2010/main" val="30069568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23</a:t>
            </a:fld>
            <a:endParaRPr lang="en-US"/>
          </a:p>
        </p:txBody>
      </p:sp>
    </p:spTree>
    <p:extLst>
      <p:ext uri="{BB962C8B-B14F-4D97-AF65-F5344CB8AC3E}">
        <p14:creationId xmlns:p14="http://schemas.microsoft.com/office/powerpoint/2010/main" val="531812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a:p>
        </p:txBody>
      </p:sp>
    </p:spTree>
    <p:extLst>
      <p:ext uri="{BB962C8B-B14F-4D97-AF65-F5344CB8AC3E}">
        <p14:creationId xmlns:p14="http://schemas.microsoft.com/office/powerpoint/2010/main" val="290741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3</a:t>
            </a:fld>
            <a:endParaRPr lang="en-US"/>
          </a:p>
        </p:txBody>
      </p:sp>
    </p:spTree>
    <p:extLst>
      <p:ext uri="{BB962C8B-B14F-4D97-AF65-F5344CB8AC3E}">
        <p14:creationId xmlns:p14="http://schemas.microsoft.com/office/powerpoint/2010/main" val="1292050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4</a:t>
            </a:fld>
            <a:endParaRPr lang="en-US"/>
          </a:p>
        </p:txBody>
      </p:sp>
    </p:spTree>
    <p:extLst>
      <p:ext uri="{BB962C8B-B14F-4D97-AF65-F5344CB8AC3E}">
        <p14:creationId xmlns:p14="http://schemas.microsoft.com/office/powerpoint/2010/main" val="3264636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5</a:t>
            </a:fld>
            <a:endParaRPr lang="en-US"/>
          </a:p>
        </p:txBody>
      </p:sp>
    </p:spTree>
    <p:extLst>
      <p:ext uri="{BB962C8B-B14F-4D97-AF65-F5344CB8AC3E}">
        <p14:creationId xmlns:p14="http://schemas.microsoft.com/office/powerpoint/2010/main" val="135044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11</a:t>
            </a:fld>
            <a:endParaRPr lang="en-US"/>
          </a:p>
        </p:txBody>
      </p:sp>
    </p:spTree>
    <p:extLst>
      <p:ext uri="{BB962C8B-B14F-4D97-AF65-F5344CB8AC3E}">
        <p14:creationId xmlns:p14="http://schemas.microsoft.com/office/powerpoint/2010/main" val="2914432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12</a:t>
            </a:fld>
            <a:endParaRPr lang="en-US"/>
          </a:p>
        </p:txBody>
      </p:sp>
    </p:spTree>
    <p:extLst>
      <p:ext uri="{BB962C8B-B14F-4D97-AF65-F5344CB8AC3E}">
        <p14:creationId xmlns:p14="http://schemas.microsoft.com/office/powerpoint/2010/main" val="30339299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13</a:t>
            </a:fld>
            <a:endParaRPr lang="en-US"/>
          </a:p>
        </p:txBody>
      </p:sp>
    </p:spTree>
    <p:extLst>
      <p:ext uri="{BB962C8B-B14F-4D97-AF65-F5344CB8AC3E}">
        <p14:creationId xmlns:p14="http://schemas.microsoft.com/office/powerpoint/2010/main" val="35714840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14</a:t>
            </a:fld>
            <a:endParaRPr lang="en-US"/>
          </a:p>
        </p:txBody>
      </p:sp>
    </p:spTree>
    <p:extLst>
      <p:ext uri="{BB962C8B-B14F-4D97-AF65-F5344CB8AC3E}">
        <p14:creationId xmlns:p14="http://schemas.microsoft.com/office/powerpoint/2010/main" val="6125535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6" name="Grafik 5"/>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231386733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en-US" dirty="0" err="1" smtClean="0"/>
              <a:t>Titelmasterformat</a:t>
            </a:r>
            <a:r>
              <a:rPr lang="en-US" dirty="0" smtClean="0"/>
              <a:t> </a:t>
            </a:r>
            <a:r>
              <a:rPr lang="en-US" dirty="0" err="1" smtClean="0"/>
              <a:t>durch</a:t>
            </a:r>
            <a:r>
              <a:rPr lang="en-US" dirty="0" smtClean="0"/>
              <a:t> </a:t>
            </a:r>
            <a:r>
              <a:rPr lang="en-US" dirty="0" err="1" smtClean="0"/>
              <a:t>Klicken</a:t>
            </a:r>
            <a:r>
              <a:rPr lang="en-US" dirty="0" smtClean="0"/>
              <a:t> </a:t>
            </a:r>
            <a:r>
              <a:rPr lang="en-US" dirty="0" err="1" smtClean="0"/>
              <a:t>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en-US" dirty="0" err="1" smtClean="0"/>
              <a:t>Textmasterformat</a:t>
            </a:r>
            <a:r>
              <a:rPr lang="en-US" dirty="0" smtClean="0"/>
              <a:t> </a:t>
            </a:r>
            <a:r>
              <a:rPr lang="en-US" dirty="0" err="1" smtClean="0"/>
              <a:t>bearbeiten</a:t>
            </a:r>
            <a:endParaRPr lang="en-US" dirty="0" smtClean="0"/>
          </a:p>
          <a:p>
            <a:pPr lvl="1"/>
            <a:r>
              <a:rPr lang="en-US" dirty="0" err="1" smtClean="0"/>
              <a:t>Zweite</a:t>
            </a:r>
            <a:r>
              <a:rPr lang="en-US" dirty="0" smtClean="0"/>
              <a:t> </a:t>
            </a:r>
            <a:r>
              <a:rPr lang="en-US" dirty="0" err="1" smtClean="0"/>
              <a:t>Ebene</a:t>
            </a:r>
            <a:endParaRPr lang="en-US" dirty="0" smtClean="0"/>
          </a:p>
          <a:p>
            <a:pPr lvl="2"/>
            <a:r>
              <a:rPr lang="en-US" dirty="0" err="1" smtClean="0"/>
              <a:t>Dritte</a:t>
            </a:r>
            <a:r>
              <a:rPr lang="en-US" dirty="0" smtClean="0"/>
              <a:t> </a:t>
            </a:r>
            <a:r>
              <a:rPr lang="en-US" dirty="0" err="1" smtClean="0"/>
              <a:t>Ebene</a:t>
            </a:r>
            <a:endParaRPr lang="en-US" dirty="0" smtClean="0"/>
          </a:p>
          <a:p>
            <a:pPr lvl="3"/>
            <a:r>
              <a:rPr lang="en-US" dirty="0" err="1" smtClean="0"/>
              <a:t>Vierte</a:t>
            </a:r>
            <a:r>
              <a:rPr lang="en-US" dirty="0" smtClean="0"/>
              <a:t> </a:t>
            </a:r>
            <a:r>
              <a:rPr lang="en-US" dirty="0" err="1" smtClean="0"/>
              <a:t>Ebene</a:t>
            </a:r>
            <a:endParaRPr lang="en-US" dirty="0" smtClean="0"/>
          </a:p>
          <a:p>
            <a:pPr lvl="4"/>
            <a:r>
              <a:rPr lang="en-US" dirty="0" err="1" smtClean="0"/>
              <a:t>Fünfte</a:t>
            </a:r>
            <a:r>
              <a:rPr lang="en-US" dirty="0" smtClean="0"/>
              <a:t> </a:t>
            </a:r>
            <a:r>
              <a:rPr lang="en-US" dirty="0" err="1" smtClean="0"/>
              <a:t>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29"/>
          <p:cNvSpPr txBox="1"/>
          <p:nvPr userDrawn="1">
            <p:custDataLst>
              <p:tags r:id="rId37"/>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US"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675" r:id="rId4"/>
    <p:sldLayoutId id="2147483680" r:id="rId5"/>
    <p:sldLayoutId id="2147483707" r:id="rId6"/>
    <p:sldLayoutId id="2147483729" r:id="rId7"/>
    <p:sldLayoutId id="2147483708" r:id="rId8"/>
    <p:sldLayoutId id="2147483723" r:id="rId9"/>
    <p:sldLayoutId id="2147483726" r:id="rId10"/>
    <p:sldLayoutId id="2147483730" r:id="rId11"/>
    <p:sldLayoutId id="2147483666" r:id="rId12"/>
    <p:sldLayoutId id="2147483705" r:id="rId13"/>
    <p:sldLayoutId id="2147483689" r:id="rId14"/>
    <p:sldLayoutId id="2147483690" r:id="rId15"/>
    <p:sldLayoutId id="2147483692" r:id="rId16"/>
    <p:sldLayoutId id="2147483693" r:id="rId17"/>
    <p:sldLayoutId id="2147483694" r:id="rId18"/>
    <p:sldLayoutId id="2147483695" r:id="rId19"/>
    <p:sldLayoutId id="2147483701" r:id="rId20"/>
    <p:sldLayoutId id="2147483697" r:id="rId21"/>
    <p:sldLayoutId id="2147483698" r:id="rId22"/>
    <p:sldLayoutId id="2147483699" r:id="rId23"/>
    <p:sldLayoutId id="2147483711" r:id="rId24"/>
    <p:sldLayoutId id="2147483712" r:id="rId25"/>
    <p:sldLayoutId id="2147483682" r:id="rId26"/>
    <p:sldLayoutId id="2147483683" r:id="rId27"/>
    <p:sldLayoutId id="2147483684" r:id="rId28"/>
    <p:sldLayoutId id="2147483685" r:id="rId29"/>
    <p:sldLayoutId id="2147483720" r:id="rId30"/>
    <p:sldLayoutId id="2147483721" r:id="rId31"/>
    <p:sldLayoutId id="2147483719" r:id="rId32"/>
    <p:sldLayoutId id="2147483728" r:id="rId33"/>
    <p:sldLayoutId id="2147483667" r:id="rId34"/>
    <p:sldLayoutId id="2147483731" r:id="rId35"/>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5.wmf"/><Relationship Id="rId5" Type="http://schemas.openxmlformats.org/officeDocument/2006/relationships/package" Target="../embeddings/Microsoft_Excel-Arbeitsblatt1.xlsx"/><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42.xml"/><Relationship Id="rId1" Type="http://schemas.openxmlformats.org/officeDocument/2006/relationships/tags" Target="../tags/tag4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3" Type="http://schemas.openxmlformats.org/officeDocument/2006/relationships/tags" Target="../tags/tag54.xml"/><Relationship Id="rId18" Type="http://schemas.openxmlformats.org/officeDocument/2006/relationships/tags" Target="../tags/tag59.xml"/><Relationship Id="rId26" Type="http://schemas.openxmlformats.org/officeDocument/2006/relationships/tags" Target="../tags/tag67.xml"/><Relationship Id="rId39" Type="http://schemas.openxmlformats.org/officeDocument/2006/relationships/tags" Target="../tags/tag80.xml"/><Relationship Id="rId21" Type="http://schemas.openxmlformats.org/officeDocument/2006/relationships/tags" Target="../tags/tag62.xml"/><Relationship Id="rId34" Type="http://schemas.openxmlformats.org/officeDocument/2006/relationships/tags" Target="../tags/tag75.xml"/><Relationship Id="rId42" Type="http://schemas.openxmlformats.org/officeDocument/2006/relationships/tags" Target="../tags/tag83.xml"/><Relationship Id="rId47" Type="http://schemas.openxmlformats.org/officeDocument/2006/relationships/tags" Target="../tags/tag88.xml"/><Relationship Id="rId50" Type="http://schemas.openxmlformats.org/officeDocument/2006/relationships/image" Target="../media/image14.emf"/><Relationship Id="rId55" Type="http://schemas.openxmlformats.org/officeDocument/2006/relationships/package" Target="../embeddings/Microsoft_Excel-Arbeitsblatt2.xlsx"/><Relationship Id="rId7" Type="http://schemas.openxmlformats.org/officeDocument/2006/relationships/tags" Target="../tags/tag48.xml"/><Relationship Id="rId12" Type="http://schemas.openxmlformats.org/officeDocument/2006/relationships/tags" Target="../tags/tag53.xml"/><Relationship Id="rId17" Type="http://schemas.openxmlformats.org/officeDocument/2006/relationships/tags" Target="../tags/tag58.xml"/><Relationship Id="rId25" Type="http://schemas.openxmlformats.org/officeDocument/2006/relationships/tags" Target="../tags/tag66.xml"/><Relationship Id="rId33" Type="http://schemas.openxmlformats.org/officeDocument/2006/relationships/tags" Target="../tags/tag74.xml"/><Relationship Id="rId38" Type="http://schemas.openxmlformats.org/officeDocument/2006/relationships/tags" Target="../tags/tag79.xml"/><Relationship Id="rId46" Type="http://schemas.openxmlformats.org/officeDocument/2006/relationships/tags" Target="../tags/tag87.xml"/><Relationship Id="rId2" Type="http://schemas.openxmlformats.org/officeDocument/2006/relationships/tags" Target="../tags/tag43.xml"/><Relationship Id="rId16" Type="http://schemas.openxmlformats.org/officeDocument/2006/relationships/tags" Target="../tags/tag57.xml"/><Relationship Id="rId20" Type="http://schemas.openxmlformats.org/officeDocument/2006/relationships/tags" Target="../tags/tag61.xml"/><Relationship Id="rId29" Type="http://schemas.openxmlformats.org/officeDocument/2006/relationships/tags" Target="../tags/tag70.xml"/><Relationship Id="rId41" Type="http://schemas.openxmlformats.org/officeDocument/2006/relationships/tags" Target="../tags/tag82.xml"/><Relationship Id="rId54" Type="http://schemas.openxmlformats.org/officeDocument/2006/relationships/oleObject" Target="../embeddings/oleObject2.bin"/><Relationship Id="rId1" Type="http://schemas.openxmlformats.org/officeDocument/2006/relationships/vmlDrawing" Target="../drawings/vmlDrawing2.vml"/><Relationship Id="rId6" Type="http://schemas.openxmlformats.org/officeDocument/2006/relationships/tags" Target="../tags/tag47.xml"/><Relationship Id="rId11" Type="http://schemas.openxmlformats.org/officeDocument/2006/relationships/tags" Target="../tags/tag52.xml"/><Relationship Id="rId24" Type="http://schemas.openxmlformats.org/officeDocument/2006/relationships/tags" Target="../tags/tag65.xml"/><Relationship Id="rId32" Type="http://schemas.openxmlformats.org/officeDocument/2006/relationships/tags" Target="../tags/tag73.xml"/><Relationship Id="rId37" Type="http://schemas.openxmlformats.org/officeDocument/2006/relationships/tags" Target="../tags/tag78.xml"/><Relationship Id="rId40" Type="http://schemas.openxmlformats.org/officeDocument/2006/relationships/tags" Target="../tags/tag81.xml"/><Relationship Id="rId45" Type="http://schemas.openxmlformats.org/officeDocument/2006/relationships/tags" Target="../tags/tag86.xml"/><Relationship Id="rId53" Type="http://schemas.openxmlformats.org/officeDocument/2006/relationships/image" Target="../media/image17.png"/><Relationship Id="rId5" Type="http://schemas.openxmlformats.org/officeDocument/2006/relationships/tags" Target="../tags/tag46.xml"/><Relationship Id="rId15" Type="http://schemas.openxmlformats.org/officeDocument/2006/relationships/tags" Target="../tags/tag56.xml"/><Relationship Id="rId23" Type="http://schemas.openxmlformats.org/officeDocument/2006/relationships/tags" Target="../tags/tag64.xml"/><Relationship Id="rId28" Type="http://schemas.openxmlformats.org/officeDocument/2006/relationships/tags" Target="../tags/tag69.xml"/><Relationship Id="rId36" Type="http://schemas.openxmlformats.org/officeDocument/2006/relationships/tags" Target="../tags/tag77.xml"/><Relationship Id="rId49" Type="http://schemas.openxmlformats.org/officeDocument/2006/relationships/notesSlide" Target="../notesSlides/notesSlide7.xml"/><Relationship Id="rId10" Type="http://schemas.openxmlformats.org/officeDocument/2006/relationships/tags" Target="../tags/tag51.xml"/><Relationship Id="rId19" Type="http://schemas.openxmlformats.org/officeDocument/2006/relationships/tags" Target="../tags/tag60.xml"/><Relationship Id="rId31" Type="http://schemas.openxmlformats.org/officeDocument/2006/relationships/tags" Target="../tags/tag72.xml"/><Relationship Id="rId44" Type="http://schemas.openxmlformats.org/officeDocument/2006/relationships/tags" Target="../tags/tag85.xml"/><Relationship Id="rId52" Type="http://schemas.openxmlformats.org/officeDocument/2006/relationships/image" Target="../media/image16.png"/><Relationship Id="rId4" Type="http://schemas.openxmlformats.org/officeDocument/2006/relationships/tags" Target="../tags/tag45.xml"/><Relationship Id="rId9" Type="http://schemas.openxmlformats.org/officeDocument/2006/relationships/tags" Target="../tags/tag50.xml"/><Relationship Id="rId14" Type="http://schemas.openxmlformats.org/officeDocument/2006/relationships/tags" Target="../tags/tag55.xml"/><Relationship Id="rId22" Type="http://schemas.openxmlformats.org/officeDocument/2006/relationships/tags" Target="../tags/tag63.xml"/><Relationship Id="rId27" Type="http://schemas.openxmlformats.org/officeDocument/2006/relationships/tags" Target="../tags/tag68.xml"/><Relationship Id="rId30" Type="http://schemas.openxmlformats.org/officeDocument/2006/relationships/tags" Target="../tags/tag71.xml"/><Relationship Id="rId35" Type="http://schemas.openxmlformats.org/officeDocument/2006/relationships/tags" Target="../tags/tag76.xml"/><Relationship Id="rId43" Type="http://schemas.openxmlformats.org/officeDocument/2006/relationships/tags" Target="../tags/tag84.xml"/><Relationship Id="rId48" Type="http://schemas.openxmlformats.org/officeDocument/2006/relationships/slideLayout" Target="../slideLayouts/slideLayout11.xml"/><Relationship Id="rId56" Type="http://schemas.openxmlformats.org/officeDocument/2006/relationships/image" Target="../media/image5.wmf"/><Relationship Id="rId8" Type="http://schemas.openxmlformats.org/officeDocument/2006/relationships/tags" Target="../tags/tag49.xml"/><Relationship Id="rId51" Type="http://schemas.openxmlformats.org/officeDocument/2006/relationships/image" Target="../media/image15.emf"/><Relationship Id="rId3" Type="http://schemas.openxmlformats.org/officeDocument/2006/relationships/tags" Target="../tags/tag44.xml"/></Relationships>
</file>

<file path=ppt/slides/_rels/slide13.xml.rels><?xml version="1.0" encoding="UTF-8" standalone="yes"?>
<Relationships xmlns="http://schemas.openxmlformats.org/package/2006/relationships"><Relationship Id="rId8" Type="http://schemas.openxmlformats.org/officeDocument/2006/relationships/tags" Target="../tags/tag96.xml"/><Relationship Id="rId13" Type="http://schemas.openxmlformats.org/officeDocument/2006/relationships/image" Target="../media/image19.png"/><Relationship Id="rId3" Type="http://schemas.openxmlformats.org/officeDocument/2006/relationships/tags" Target="../tags/tag91.xml"/><Relationship Id="rId7" Type="http://schemas.openxmlformats.org/officeDocument/2006/relationships/tags" Target="../tags/tag95.xml"/><Relationship Id="rId12" Type="http://schemas.openxmlformats.org/officeDocument/2006/relationships/image" Target="../media/image18.emf"/><Relationship Id="rId2" Type="http://schemas.openxmlformats.org/officeDocument/2006/relationships/tags" Target="../tags/tag90.xml"/><Relationship Id="rId1" Type="http://schemas.openxmlformats.org/officeDocument/2006/relationships/tags" Target="../tags/tag89.xml"/><Relationship Id="rId6" Type="http://schemas.openxmlformats.org/officeDocument/2006/relationships/tags" Target="../tags/tag94.xml"/><Relationship Id="rId11" Type="http://schemas.openxmlformats.org/officeDocument/2006/relationships/notesSlide" Target="../notesSlides/notesSlide8.xml"/><Relationship Id="rId5" Type="http://schemas.openxmlformats.org/officeDocument/2006/relationships/tags" Target="../tags/tag93.xml"/><Relationship Id="rId15" Type="http://schemas.openxmlformats.org/officeDocument/2006/relationships/image" Target="../media/image21.png"/><Relationship Id="rId10" Type="http://schemas.openxmlformats.org/officeDocument/2006/relationships/slideLayout" Target="../slideLayouts/slideLayout11.xml"/><Relationship Id="rId4" Type="http://schemas.openxmlformats.org/officeDocument/2006/relationships/tags" Target="../tags/tag92.xml"/><Relationship Id="rId9" Type="http://schemas.openxmlformats.org/officeDocument/2006/relationships/tags" Target="../tags/tag97.xml"/><Relationship Id="rId14" Type="http://schemas.openxmlformats.org/officeDocument/2006/relationships/image" Target="../media/image20.emf"/></Relationships>
</file>

<file path=ppt/slides/_rels/slide14.xml.rels><?xml version="1.0" encoding="UTF-8" standalone="yes"?>
<Relationships xmlns="http://schemas.openxmlformats.org/package/2006/relationships"><Relationship Id="rId8" Type="http://schemas.openxmlformats.org/officeDocument/2006/relationships/tags" Target="../tags/tag105.xml"/><Relationship Id="rId13" Type="http://schemas.openxmlformats.org/officeDocument/2006/relationships/slideLayout" Target="../slideLayouts/slideLayout11.xml"/><Relationship Id="rId18" Type="http://schemas.openxmlformats.org/officeDocument/2006/relationships/image" Target="../media/image25.emf"/><Relationship Id="rId3" Type="http://schemas.openxmlformats.org/officeDocument/2006/relationships/tags" Target="../tags/tag100.xml"/><Relationship Id="rId7" Type="http://schemas.openxmlformats.org/officeDocument/2006/relationships/tags" Target="../tags/tag104.xml"/><Relationship Id="rId12" Type="http://schemas.openxmlformats.org/officeDocument/2006/relationships/tags" Target="../tags/tag109.xml"/><Relationship Id="rId17" Type="http://schemas.openxmlformats.org/officeDocument/2006/relationships/image" Target="../media/image24.emf"/><Relationship Id="rId2" Type="http://schemas.openxmlformats.org/officeDocument/2006/relationships/tags" Target="../tags/tag99.xml"/><Relationship Id="rId16" Type="http://schemas.openxmlformats.org/officeDocument/2006/relationships/image" Target="../media/image23.png"/><Relationship Id="rId1" Type="http://schemas.openxmlformats.org/officeDocument/2006/relationships/tags" Target="../tags/tag98.xml"/><Relationship Id="rId6" Type="http://schemas.openxmlformats.org/officeDocument/2006/relationships/tags" Target="../tags/tag103.xml"/><Relationship Id="rId11" Type="http://schemas.openxmlformats.org/officeDocument/2006/relationships/tags" Target="../tags/tag108.xml"/><Relationship Id="rId5" Type="http://schemas.openxmlformats.org/officeDocument/2006/relationships/tags" Target="../tags/tag102.xml"/><Relationship Id="rId15" Type="http://schemas.openxmlformats.org/officeDocument/2006/relationships/image" Target="../media/image22.png"/><Relationship Id="rId10" Type="http://schemas.openxmlformats.org/officeDocument/2006/relationships/tags" Target="../tags/tag107.xml"/><Relationship Id="rId4" Type="http://schemas.openxmlformats.org/officeDocument/2006/relationships/tags" Target="../tags/tag101.xml"/><Relationship Id="rId9" Type="http://schemas.openxmlformats.org/officeDocument/2006/relationships/tags" Target="../tags/tag106.xml"/><Relationship Id="rId14"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3" Type="http://schemas.openxmlformats.org/officeDocument/2006/relationships/tags" Target="../tags/tag112.xml"/><Relationship Id="rId7" Type="http://schemas.openxmlformats.org/officeDocument/2006/relationships/image" Target="../media/image27.emf"/><Relationship Id="rId2" Type="http://schemas.openxmlformats.org/officeDocument/2006/relationships/tags" Target="../tags/tag111.xml"/><Relationship Id="rId1" Type="http://schemas.openxmlformats.org/officeDocument/2006/relationships/tags" Target="../tags/tag110.xml"/><Relationship Id="rId6" Type="http://schemas.openxmlformats.org/officeDocument/2006/relationships/image" Target="../media/image26.png"/><Relationship Id="rId5" Type="http://schemas.openxmlformats.org/officeDocument/2006/relationships/notesSlide" Target="../notesSlides/notesSlide10.xml"/><Relationship Id="rId4"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8" Type="http://schemas.openxmlformats.org/officeDocument/2006/relationships/tags" Target="../tags/tag120.xml"/><Relationship Id="rId13" Type="http://schemas.openxmlformats.org/officeDocument/2006/relationships/tags" Target="../tags/tag125.xml"/><Relationship Id="rId18" Type="http://schemas.openxmlformats.org/officeDocument/2006/relationships/tags" Target="../tags/tag130.xml"/><Relationship Id="rId3" Type="http://schemas.openxmlformats.org/officeDocument/2006/relationships/tags" Target="../tags/tag115.xml"/><Relationship Id="rId21" Type="http://schemas.openxmlformats.org/officeDocument/2006/relationships/notesSlide" Target="../notesSlides/notesSlide11.xml"/><Relationship Id="rId7" Type="http://schemas.openxmlformats.org/officeDocument/2006/relationships/tags" Target="../tags/tag119.xml"/><Relationship Id="rId12" Type="http://schemas.openxmlformats.org/officeDocument/2006/relationships/tags" Target="../tags/tag124.xml"/><Relationship Id="rId17" Type="http://schemas.openxmlformats.org/officeDocument/2006/relationships/tags" Target="../tags/tag129.xml"/><Relationship Id="rId2" Type="http://schemas.openxmlformats.org/officeDocument/2006/relationships/tags" Target="../tags/tag114.xml"/><Relationship Id="rId16" Type="http://schemas.openxmlformats.org/officeDocument/2006/relationships/tags" Target="../tags/tag128.xml"/><Relationship Id="rId20" Type="http://schemas.openxmlformats.org/officeDocument/2006/relationships/slideLayout" Target="../slideLayouts/slideLayout11.xml"/><Relationship Id="rId1" Type="http://schemas.openxmlformats.org/officeDocument/2006/relationships/tags" Target="../tags/tag113.xml"/><Relationship Id="rId6" Type="http://schemas.openxmlformats.org/officeDocument/2006/relationships/tags" Target="../tags/tag118.xml"/><Relationship Id="rId11" Type="http://schemas.openxmlformats.org/officeDocument/2006/relationships/tags" Target="../tags/tag123.xml"/><Relationship Id="rId5" Type="http://schemas.openxmlformats.org/officeDocument/2006/relationships/tags" Target="../tags/tag117.xml"/><Relationship Id="rId15" Type="http://schemas.openxmlformats.org/officeDocument/2006/relationships/tags" Target="../tags/tag127.xml"/><Relationship Id="rId23" Type="http://schemas.openxmlformats.org/officeDocument/2006/relationships/image" Target="../media/image29.emf"/><Relationship Id="rId10" Type="http://schemas.openxmlformats.org/officeDocument/2006/relationships/tags" Target="../tags/tag122.xml"/><Relationship Id="rId19" Type="http://schemas.openxmlformats.org/officeDocument/2006/relationships/tags" Target="../tags/tag131.xml"/><Relationship Id="rId4" Type="http://schemas.openxmlformats.org/officeDocument/2006/relationships/tags" Target="../tags/tag116.xml"/><Relationship Id="rId9" Type="http://schemas.openxmlformats.org/officeDocument/2006/relationships/tags" Target="../tags/tag121.xml"/><Relationship Id="rId14" Type="http://schemas.openxmlformats.org/officeDocument/2006/relationships/tags" Target="../tags/tag126.xml"/><Relationship Id="rId22" Type="http://schemas.openxmlformats.org/officeDocument/2006/relationships/image" Target="../media/image28.png"/></Relationships>
</file>

<file path=ppt/slides/_rels/slide17.xml.rels><?xml version="1.0" encoding="UTF-8" standalone="yes"?>
<Relationships xmlns="http://schemas.openxmlformats.org/package/2006/relationships"><Relationship Id="rId8" Type="http://schemas.openxmlformats.org/officeDocument/2006/relationships/tags" Target="../tags/tag139.xml"/><Relationship Id="rId13" Type="http://schemas.openxmlformats.org/officeDocument/2006/relationships/image" Target="../media/image12.emf"/><Relationship Id="rId3" Type="http://schemas.openxmlformats.org/officeDocument/2006/relationships/tags" Target="../tags/tag134.xml"/><Relationship Id="rId7" Type="http://schemas.openxmlformats.org/officeDocument/2006/relationships/tags" Target="../tags/tag138.xml"/><Relationship Id="rId12" Type="http://schemas.openxmlformats.org/officeDocument/2006/relationships/image" Target="../media/image11.png"/><Relationship Id="rId2" Type="http://schemas.openxmlformats.org/officeDocument/2006/relationships/tags" Target="../tags/tag133.xml"/><Relationship Id="rId1" Type="http://schemas.openxmlformats.org/officeDocument/2006/relationships/tags" Target="../tags/tag132.xml"/><Relationship Id="rId6" Type="http://schemas.openxmlformats.org/officeDocument/2006/relationships/tags" Target="../tags/tag137.xml"/><Relationship Id="rId11" Type="http://schemas.openxmlformats.org/officeDocument/2006/relationships/notesSlide" Target="../notesSlides/notesSlide12.xml"/><Relationship Id="rId5" Type="http://schemas.openxmlformats.org/officeDocument/2006/relationships/tags" Target="../tags/tag136.xml"/><Relationship Id="rId10" Type="http://schemas.openxmlformats.org/officeDocument/2006/relationships/slideLayout" Target="../slideLayouts/slideLayout11.xml"/><Relationship Id="rId4" Type="http://schemas.openxmlformats.org/officeDocument/2006/relationships/tags" Target="../tags/tag135.xml"/><Relationship Id="rId9" Type="http://schemas.openxmlformats.org/officeDocument/2006/relationships/tags" Target="../tags/tag140.xml"/></Relationships>
</file>

<file path=ppt/slides/_rels/slide18.xml.rels><?xml version="1.0" encoding="UTF-8" standalone="yes"?>
<Relationships xmlns="http://schemas.openxmlformats.org/package/2006/relationships"><Relationship Id="rId8" Type="http://schemas.openxmlformats.org/officeDocument/2006/relationships/tags" Target="../tags/tag148.xml"/><Relationship Id="rId13" Type="http://schemas.openxmlformats.org/officeDocument/2006/relationships/tags" Target="../tags/tag153.xml"/><Relationship Id="rId18" Type="http://schemas.openxmlformats.org/officeDocument/2006/relationships/tags" Target="../tags/tag158.xml"/><Relationship Id="rId26" Type="http://schemas.openxmlformats.org/officeDocument/2006/relationships/image" Target="../media/image30.emf"/><Relationship Id="rId3" Type="http://schemas.openxmlformats.org/officeDocument/2006/relationships/tags" Target="../tags/tag143.xml"/><Relationship Id="rId21" Type="http://schemas.openxmlformats.org/officeDocument/2006/relationships/tags" Target="../tags/tag161.xml"/><Relationship Id="rId7" Type="http://schemas.openxmlformats.org/officeDocument/2006/relationships/tags" Target="../tags/tag147.xml"/><Relationship Id="rId12" Type="http://schemas.openxmlformats.org/officeDocument/2006/relationships/tags" Target="../tags/tag152.xml"/><Relationship Id="rId17" Type="http://schemas.openxmlformats.org/officeDocument/2006/relationships/tags" Target="../tags/tag157.xml"/><Relationship Id="rId25" Type="http://schemas.openxmlformats.org/officeDocument/2006/relationships/notesSlide" Target="../notesSlides/notesSlide13.xml"/><Relationship Id="rId2" Type="http://schemas.openxmlformats.org/officeDocument/2006/relationships/tags" Target="../tags/tag142.xml"/><Relationship Id="rId16" Type="http://schemas.openxmlformats.org/officeDocument/2006/relationships/tags" Target="../tags/tag156.xml"/><Relationship Id="rId20" Type="http://schemas.openxmlformats.org/officeDocument/2006/relationships/tags" Target="../tags/tag160.xml"/><Relationship Id="rId1" Type="http://schemas.openxmlformats.org/officeDocument/2006/relationships/tags" Target="../tags/tag141.xml"/><Relationship Id="rId6" Type="http://schemas.openxmlformats.org/officeDocument/2006/relationships/tags" Target="../tags/tag146.xml"/><Relationship Id="rId11" Type="http://schemas.openxmlformats.org/officeDocument/2006/relationships/tags" Target="../tags/tag151.xml"/><Relationship Id="rId24" Type="http://schemas.openxmlformats.org/officeDocument/2006/relationships/slideLayout" Target="../slideLayouts/slideLayout11.xml"/><Relationship Id="rId5" Type="http://schemas.openxmlformats.org/officeDocument/2006/relationships/tags" Target="../tags/tag145.xml"/><Relationship Id="rId15" Type="http://schemas.openxmlformats.org/officeDocument/2006/relationships/tags" Target="../tags/tag155.xml"/><Relationship Id="rId23" Type="http://schemas.openxmlformats.org/officeDocument/2006/relationships/tags" Target="../tags/tag163.xml"/><Relationship Id="rId10" Type="http://schemas.openxmlformats.org/officeDocument/2006/relationships/tags" Target="../tags/tag150.xml"/><Relationship Id="rId19" Type="http://schemas.openxmlformats.org/officeDocument/2006/relationships/tags" Target="../tags/tag159.xml"/><Relationship Id="rId4" Type="http://schemas.openxmlformats.org/officeDocument/2006/relationships/tags" Target="../tags/tag144.xml"/><Relationship Id="rId9" Type="http://schemas.openxmlformats.org/officeDocument/2006/relationships/tags" Target="../tags/tag149.xml"/><Relationship Id="rId14" Type="http://schemas.openxmlformats.org/officeDocument/2006/relationships/tags" Target="../tags/tag154.xml"/><Relationship Id="rId22" Type="http://schemas.openxmlformats.org/officeDocument/2006/relationships/tags" Target="../tags/tag162.xml"/><Relationship Id="rId27" Type="http://schemas.openxmlformats.org/officeDocument/2006/relationships/image" Target="../media/image9.png"/></Relationships>
</file>

<file path=ppt/slides/_rels/slide19.xml.rels><?xml version="1.0" encoding="UTF-8" standalone="yes"?>
<Relationships xmlns="http://schemas.openxmlformats.org/package/2006/relationships"><Relationship Id="rId8" Type="http://schemas.openxmlformats.org/officeDocument/2006/relationships/notesSlide" Target="../notesSlides/notesSlide14.xml"/><Relationship Id="rId3" Type="http://schemas.openxmlformats.org/officeDocument/2006/relationships/tags" Target="../tags/tag166.xml"/><Relationship Id="rId7" Type="http://schemas.openxmlformats.org/officeDocument/2006/relationships/slideLayout" Target="../slideLayouts/slideLayout11.xml"/><Relationship Id="rId2" Type="http://schemas.openxmlformats.org/officeDocument/2006/relationships/tags" Target="../tags/tag165.xml"/><Relationship Id="rId1" Type="http://schemas.openxmlformats.org/officeDocument/2006/relationships/tags" Target="../tags/tag164.xml"/><Relationship Id="rId6" Type="http://schemas.openxmlformats.org/officeDocument/2006/relationships/tags" Target="../tags/tag169.xml"/><Relationship Id="rId5" Type="http://schemas.openxmlformats.org/officeDocument/2006/relationships/tags" Target="../tags/tag168.xml"/><Relationship Id="rId10" Type="http://schemas.openxmlformats.org/officeDocument/2006/relationships/image" Target="../media/image8.png"/><Relationship Id="rId4" Type="http://schemas.openxmlformats.org/officeDocument/2006/relationships/tags" Target="../tags/tag167.xml"/><Relationship Id="rId9" Type="http://schemas.openxmlformats.org/officeDocument/2006/relationships/image" Target="../media/image7.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8" Type="http://schemas.openxmlformats.org/officeDocument/2006/relationships/tags" Target="../tags/tag176.xml"/><Relationship Id="rId13" Type="http://schemas.openxmlformats.org/officeDocument/2006/relationships/tags" Target="../tags/tag181.xml"/><Relationship Id="rId18" Type="http://schemas.openxmlformats.org/officeDocument/2006/relationships/tags" Target="../tags/tag186.xml"/><Relationship Id="rId26" Type="http://schemas.openxmlformats.org/officeDocument/2006/relationships/tags" Target="../tags/tag194.xml"/><Relationship Id="rId3" Type="http://schemas.openxmlformats.org/officeDocument/2006/relationships/tags" Target="../tags/tag171.xml"/><Relationship Id="rId21" Type="http://schemas.openxmlformats.org/officeDocument/2006/relationships/tags" Target="../tags/tag189.xml"/><Relationship Id="rId34" Type="http://schemas.openxmlformats.org/officeDocument/2006/relationships/image" Target="../media/image31.emf"/><Relationship Id="rId7" Type="http://schemas.openxmlformats.org/officeDocument/2006/relationships/tags" Target="../tags/tag175.xml"/><Relationship Id="rId12" Type="http://schemas.openxmlformats.org/officeDocument/2006/relationships/tags" Target="../tags/tag180.xml"/><Relationship Id="rId17" Type="http://schemas.openxmlformats.org/officeDocument/2006/relationships/tags" Target="../tags/tag185.xml"/><Relationship Id="rId25" Type="http://schemas.openxmlformats.org/officeDocument/2006/relationships/tags" Target="../tags/tag193.xml"/><Relationship Id="rId33" Type="http://schemas.openxmlformats.org/officeDocument/2006/relationships/notesSlide" Target="../notesSlides/notesSlide15.xml"/><Relationship Id="rId38" Type="http://schemas.openxmlformats.org/officeDocument/2006/relationships/image" Target="../media/image5.wmf"/><Relationship Id="rId2" Type="http://schemas.openxmlformats.org/officeDocument/2006/relationships/tags" Target="../tags/tag170.xml"/><Relationship Id="rId16" Type="http://schemas.openxmlformats.org/officeDocument/2006/relationships/tags" Target="../tags/tag184.xml"/><Relationship Id="rId20" Type="http://schemas.openxmlformats.org/officeDocument/2006/relationships/tags" Target="../tags/tag188.xml"/><Relationship Id="rId29" Type="http://schemas.openxmlformats.org/officeDocument/2006/relationships/tags" Target="../tags/tag197.xml"/><Relationship Id="rId1" Type="http://schemas.openxmlformats.org/officeDocument/2006/relationships/vmlDrawing" Target="../drawings/vmlDrawing3.vml"/><Relationship Id="rId6" Type="http://schemas.openxmlformats.org/officeDocument/2006/relationships/tags" Target="../tags/tag174.xml"/><Relationship Id="rId11" Type="http://schemas.openxmlformats.org/officeDocument/2006/relationships/tags" Target="../tags/tag179.xml"/><Relationship Id="rId24" Type="http://schemas.openxmlformats.org/officeDocument/2006/relationships/tags" Target="../tags/tag192.xml"/><Relationship Id="rId32" Type="http://schemas.openxmlformats.org/officeDocument/2006/relationships/slideLayout" Target="../slideLayouts/slideLayout11.xml"/><Relationship Id="rId37" Type="http://schemas.openxmlformats.org/officeDocument/2006/relationships/package" Target="../embeddings/Microsoft_Excel-Arbeitsblatt3.xlsx"/><Relationship Id="rId5" Type="http://schemas.openxmlformats.org/officeDocument/2006/relationships/tags" Target="../tags/tag173.xml"/><Relationship Id="rId15" Type="http://schemas.openxmlformats.org/officeDocument/2006/relationships/tags" Target="../tags/tag183.xml"/><Relationship Id="rId23" Type="http://schemas.openxmlformats.org/officeDocument/2006/relationships/tags" Target="../tags/tag191.xml"/><Relationship Id="rId28" Type="http://schemas.openxmlformats.org/officeDocument/2006/relationships/tags" Target="../tags/tag196.xml"/><Relationship Id="rId36" Type="http://schemas.openxmlformats.org/officeDocument/2006/relationships/oleObject" Target="../embeddings/oleObject3.bin"/><Relationship Id="rId10" Type="http://schemas.openxmlformats.org/officeDocument/2006/relationships/tags" Target="../tags/tag178.xml"/><Relationship Id="rId19" Type="http://schemas.openxmlformats.org/officeDocument/2006/relationships/tags" Target="../tags/tag187.xml"/><Relationship Id="rId31" Type="http://schemas.openxmlformats.org/officeDocument/2006/relationships/tags" Target="../tags/tag199.xml"/><Relationship Id="rId4" Type="http://schemas.openxmlformats.org/officeDocument/2006/relationships/tags" Target="../tags/tag172.xml"/><Relationship Id="rId9" Type="http://schemas.openxmlformats.org/officeDocument/2006/relationships/tags" Target="../tags/tag177.xml"/><Relationship Id="rId14" Type="http://schemas.openxmlformats.org/officeDocument/2006/relationships/tags" Target="../tags/tag182.xml"/><Relationship Id="rId22" Type="http://schemas.openxmlformats.org/officeDocument/2006/relationships/tags" Target="../tags/tag190.xml"/><Relationship Id="rId27" Type="http://schemas.openxmlformats.org/officeDocument/2006/relationships/tags" Target="../tags/tag195.xml"/><Relationship Id="rId30" Type="http://schemas.openxmlformats.org/officeDocument/2006/relationships/tags" Target="../tags/tag198.xml"/><Relationship Id="rId35"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5.xml"/><Relationship Id="rId1" Type="http://schemas.openxmlformats.org/officeDocument/2006/relationships/tags" Target="../tags/tag200.xml"/></Relationships>
</file>

<file path=ppt/slides/_rels/slide3.xml.rels><?xml version="1.0" encoding="UTF-8" standalone="yes"?>
<Relationships xmlns="http://schemas.openxmlformats.org/package/2006/relationships"><Relationship Id="rId8" Type="http://schemas.openxmlformats.org/officeDocument/2006/relationships/tags" Target="../tags/tag10.xml"/><Relationship Id="rId13" Type="http://schemas.openxmlformats.org/officeDocument/2006/relationships/tags" Target="../tags/tag15.xml"/><Relationship Id="rId18" Type="http://schemas.openxmlformats.org/officeDocument/2006/relationships/tags" Target="../tags/tag20.xml"/><Relationship Id="rId26" Type="http://schemas.openxmlformats.org/officeDocument/2006/relationships/tags" Target="../tags/tag28.xml"/><Relationship Id="rId39" Type="http://schemas.openxmlformats.org/officeDocument/2006/relationships/notesSlide" Target="../notesSlides/notesSlide3.xml"/><Relationship Id="rId3" Type="http://schemas.openxmlformats.org/officeDocument/2006/relationships/tags" Target="../tags/tag5.xml"/><Relationship Id="rId21" Type="http://schemas.openxmlformats.org/officeDocument/2006/relationships/tags" Target="../tags/tag23.xml"/><Relationship Id="rId34" Type="http://schemas.openxmlformats.org/officeDocument/2006/relationships/tags" Target="../tags/tag36.xml"/><Relationship Id="rId42" Type="http://schemas.openxmlformats.org/officeDocument/2006/relationships/image" Target="../media/image8.png"/><Relationship Id="rId47" Type="http://schemas.openxmlformats.org/officeDocument/2006/relationships/image" Target="../media/image13.png"/><Relationship Id="rId7" Type="http://schemas.openxmlformats.org/officeDocument/2006/relationships/tags" Target="../tags/tag9.xml"/><Relationship Id="rId12" Type="http://schemas.openxmlformats.org/officeDocument/2006/relationships/tags" Target="../tags/tag14.xml"/><Relationship Id="rId17" Type="http://schemas.openxmlformats.org/officeDocument/2006/relationships/tags" Target="../tags/tag19.xml"/><Relationship Id="rId25" Type="http://schemas.openxmlformats.org/officeDocument/2006/relationships/tags" Target="../tags/tag27.xml"/><Relationship Id="rId33" Type="http://schemas.openxmlformats.org/officeDocument/2006/relationships/tags" Target="../tags/tag35.xml"/><Relationship Id="rId38" Type="http://schemas.openxmlformats.org/officeDocument/2006/relationships/slideLayout" Target="../slideLayouts/slideLayout13.xml"/><Relationship Id="rId46" Type="http://schemas.openxmlformats.org/officeDocument/2006/relationships/image" Target="../media/image12.emf"/><Relationship Id="rId2" Type="http://schemas.openxmlformats.org/officeDocument/2006/relationships/tags" Target="../tags/tag4.xml"/><Relationship Id="rId16" Type="http://schemas.openxmlformats.org/officeDocument/2006/relationships/tags" Target="../tags/tag18.xml"/><Relationship Id="rId20" Type="http://schemas.openxmlformats.org/officeDocument/2006/relationships/tags" Target="../tags/tag22.xml"/><Relationship Id="rId29" Type="http://schemas.openxmlformats.org/officeDocument/2006/relationships/tags" Target="../tags/tag31.xml"/><Relationship Id="rId41" Type="http://schemas.openxmlformats.org/officeDocument/2006/relationships/image" Target="../media/image7.emf"/><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tags" Target="../tags/tag13.xml"/><Relationship Id="rId24" Type="http://schemas.openxmlformats.org/officeDocument/2006/relationships/tags" Target="../tags/tag26.xml"/><Relationship Id="rId32" Type="http://schemas.openxmlformats.org/officeDocument/2006/relationships/tags" Target="../tags/tag34.xml"/><Relationship Id="rId37" Type="http://schemas.openxmlformats.org/officeDocument/2006/relationships/tags" Target="../tags/tag39.xml"/><Relationship Id="rId40" Type="http://schemas.openxmlformats.org/officeDocument/2006/relationships/image" Target="../media/image6.emf"/><Relationship Id="rId45" Type="http://schemas.openxmlformats.org/officeDocument/2006/relationships/image" Target="../media/image11.png"/><Relationship Id="rId5" Type="http://schemas.openxmlformats.org/officeDocument/2006/relationships/tags" Target="../tags/tag7.xml"/><Relationship Id="rId15" Type="http://schemas.openxmlformats.org/officeDocument/2006/relationships/tags" Target="../tags/tag17.xml"/><Relationship Id="rId23" Type="http://schemas.openxmlformats.org/officeDocument/2006/relationships/tags" Target="../tags/tag25.xml"/><Relationship Id="rId28" Type="http://schemas.openxmlformats.org/officeDocument/2006/relationships/tags" Target="../tags/tag30.xml"/><Relationship Id="rId36" Type="http://schemas.openxmlformats.org/officeDocument/2006/relationships/tags" Target="../tags/tag38.xml"/><Relationship Id="rId10" Type="http://schemas.openxmlformats.org/officeDocument/2006/relationships/tags" Target="../tags/tag12.xml"/><Relationship Id="rId19" Type="http://schemas.openxmlformats.org/officeDocument/2006/relationships/tags" Target="../tags/tag21.xml"/><Relationship Id="rId31" Type="http://schemas.openxmlformats.org/officeDocument/2006/relationships/tags" Target="../tags/tag33.xml"/><Relationship Id="rId44" Type="http://schemas.openxmlformats.org/officeDocument/2006/relationships/image" Target="../media/image10.png"/><Relationship Id="rId4" Type="http://schemas.openxmlformats.org/officeDocument/2006/relationships/tags" Target="../tags/tag6.xml"/><Relationship Id="rId9" Type="http://schemas.openxmlformats.org/officeDocument/2006/relationships/tags" Target="../tags/tag11.xml"/><Relationship Id="rId14" Type="http://schemas.openxmlformats.org/officeDocument/2006/relationships/tags" Target="../tags/tag16.xml"/><Relationship Id="rId22" Type="http://schemas.openxmlformats.org/officeDocument/2006/relationships/tags" Target="../tags/tag24.xml"/><Relationship Id="rId27" Type="http://schemas.openxmlformats.org/officeDocument/2006/relationships/tags" Target="../tags/tag29.xml"/><Relationship Id="rId30" Type="http://schemas.openxmlformats.org/officeDocument/2006/relationships/tags" Target="../tags/tag32.xml"/><Relationship Id="rId35" Type="http://schemas.openxmlformats.org/officeDocument/2006/relationships/tags" Target="../tags/tag37.xml"/><Relationship Id="rId43"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ags" Target="../tags/tag4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dirty="0" smtClean="0"/>
              <a:t>Workbook</a:t>
            </a:r>
            <a:br>
              <a:rPr lang="en-US" sz="10000" dirty="0" smtClean="0"/>
            </a:br>
            <a:r>
              <a:rPr lang="en-US" sz="10000" dirty="0" smtClean="0"/>
              <a:t>Cash Management</a:t>
            </a:r>
            <a:endParaRPr lang="en-US" sz="10000"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pPr lvl="1"/>
            <a:r>
              <a:rPr lang="en-US" smtClean="0"/>
              <a:t>April 2017</a:t>
            </a:r>
          </a:p>
        </p:txBody>
      </p:sp>
      <p:sp>
        <p:nvSpPr>
          <p:cNvPr id="8" name="Rechteck 7"/>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2" name="Objekt 1"/>
          <p:cNvGraphicFramePr>
            <a:graphicFrameLocks noChangeAspect="1"/>
          </p:cNvGraphicFramePr>
          <p:nvPr>
            <p:extLst>
              <p:ext uri="{D42A27DB-BD31-4B8C-83A1-F6EECF244321}">
                <p14:modId xmlns:p14="http://schemas.microsoft.com/office/powerpoint/2010/main" val="2104393881"/>
              </p:ext>
            </p:extLst>
          </p:nvPr>
        </p:nvGraphicFramePr>
        <p:xfrm>
          <a:off x="-1128713" y="6010275"/>
          <a:ext cx="914400" cy="771525"/>
        </p:xfrm>
        <a:graphic>
          <a:graphicData uri="http://schemas.openxmlformats.org/presentationml/2006/ole">
            <mc:AlternateContent xmlns:mc="http://schemas.openxmlformats.org/markup-compatibility/2006">
              <mc:Choice xmlns:v="urn:schemas-microsoft-com:vml" Requires="v">
                <p:oleObj spid="_x0000_s1035" name="Arbeitsblatt" showAsIcon="1" r:id="rId5" imgW="914400" imgH="771480" progId="Excel.Sheet.12">
                  <p:embed/>
                </p:oleObj>
              </mc:Choice>
              <mc:Fallback>
                <p:oleObj name="Arbeitsblatt" showAsIcon="1" r:id="rId5" imgW="914400" imgH="771480" progId="Excel.Sheet.12">
                  <p:embed/>
                  <p:pic>
                    <p:nvPicPr>
                      <p:cNvPr id="0" name=""/>
                      <p:cNvPicPr/>
                      <p:nvPr/>
                    </p:nvPicPr>
                    <p:blipFill>
                      <a:blip r:embed="rId6"/>
                      <a:stretch>
                        <a:fillRect/>
                      </a:stretch>
                    </p:blipFill>
                    <p:spPr>
                      <a:xfrm>
                        <a:off x="-1128713" y="601027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platzhalter 23"/>
          <p:cNvSpPr>
            <a:spLocks noGrp="1"/>
          </p:cNvSpPr>
          <p:nvPr>
            <p:ph type="body" sz="quarter" idx="10"/>
          </p:nvPr>
        </p:nvSpPr>
        <p:spPr>
          <a:xfrm>
            <a:off x="488950" y="1422400"/>
            <a:ext cx="1747838" cy="4604399"/>
          </a:xfrm>
          <a:solidFill>
            <a:schemeClr val="accent1"/>
          </a:solidFill>
          <a:ln>
            <a:solidFill>
              <a:schemeClr val="accent1"/>
            </a:solidFill>
          </a:ln>
        </p:spPr>
        <p:txBody>
          <a:bodyPr/>
          <a:lstStyle/>
          <a:p>
            <a:r>
              <a:rPr lang="en-US" dirty="0"/>
              <a:t>Cash </a:t>
            </a:r>
            <a:r>
              <a:rPr lang="en-US" dirty="0" smtClean="0"/>
              <a:t>Control</a:t>
            </a:r>
            <a:endParaRPr lang="en-US" dirty="0"/>
          </a:p>
          <a:p>
            <a:pPr lvl="2">
              <a:buSzPct val="100000"/>
              <a:defRPr/>
            </a:pPr>
            <a:r>
              <a:rPr lang="en-US" dirty="0"/>
              <a:t>Ensure the quality (accuracy) of cash forecast and precise disposition </a:t>
            </a:r>
          </a:p>
          <a:p>
            <a:pPr lvl="2">
              <a:buSzPct val="100000"/>
              <a:defRPr/>
            </a:pPr>
            <a:r>
              <a:rPr lang="en-US" dirty="0"/>
              <a:t>Ex post: Analysis of the deviation of the planned cash streams from the actual cash streams (amount and point in time) </a:t>
            </a:r>
          </a:p>
          <a:p>
            <a:pPr lvl="2">
              <a:buSzPct val="100000"/>
              <a:defRPr/>
            </a:pPr>
            <a:r>
              <a:rPr lang="en-US" dirty="0"/>
              <a:t>Check: has the liquidity been used in the most optimal way?</a:t>
            </a:r>
          </a:p>
          <a:p>
            <a:pPr lvl="2">
              <a:buSzPct val="100000"/>
              <a:defRPr/>
            </a:pPr>
            <a:r>
              <a:rPr lang="en-US" dirty="0"/>
              <a:t>Rolling improvement process (challenging assumptions, educating operational departments to increase accuracy, ensuring disposition follows guidance) </a:t>
            </a:r>
          </a:p>
          <a:p>
            <a:pPr lvl="2">
              <a:buSzPct val="100000"/>
              <a:defRPr/>
            </a:pPr>
            <a:r>
              <a:rPr lang="en-US" dirty="0"/>
              <a:t>Controlling the transfer time and monitoring the float</a:t>
            </a:r>
          </a:p>
          <a:p>
            <a:pPr lvl="2">
              <a:buSzPct val="100000"/>
              <a:defRPr/>
            </a:pPr>
            <a:r>
              <a:rPr lang="en-US" dirty="0"/>
              <a:t>Monitoring number and volume of the payments vs. transaction cost</a:t>
            </a:r>
          </a:p>
          <a:p>
            <a:endParaRPr lang="en-US" dirty="0"/>
          </a:p>
        </p:txBody>
      </p:sp>
      <p:sp>
        <p:nvSpPr>
          <p:cNvPr id="5" name="Titel 4"/>
          <p:cNvSpPr>
            <a:spLocks noGrp="1"/>
          </p:cNvSpPr>
          <p:nvPr>
            <p:ph type="title"/>
          </p:nvPr>
        </p:nvSpPr>
        <p:spPr/>
        <p:txBody>
          <a:bodyPr/>
          <a:lstStyle/>
          <a:p>
            <a:r>
              <a:rPr lang="en-US" dirty="0"/>
              <a:t>Definitions </a:t>
            </a:r>
            <a:r>
              <a:rPr lang="en-US" dirty="0" smtClean="0"/>
              <a:t>(5/5</a:t>
            </a:r>
            <a:r>
              <a:rPr lang="en-US" dirty="0"/>
              <a:t>) – Cash </a:t>
            </a:r>
            <a:r>
              <a:rPr lang="en-US" dirty="0" smtClean="0"/>
              <a:t>Control</a:t>
            </a:r>
            <a:endParaRPr lang="en-US" dirty="0"/>
          </a:p>
        </p:txBody>
      </p:sp>
      <p:sp>
        <p:nvSpPr>
          <p:cNvPr id="4" name="Textplatzhalter 3"/>
          <p:cNvSpPr>
            <a:spLocks noGrp="1"/>
          </p:cNvSpPr>
          <p:nvPr>
            <p:ph type="body" sz="quarter" idx="13"/>
          </p:nvPr>
        </p:nvSpPr>
        <p:spPr/>
        <p:txBody>
          <a:bodyPr/>
          <a:lstStyle/>
          <a:p>
            <a:r>
              <a:rPr lang="en-US" dirty="0"/>
              <a:t>Cash </a:t>
            </a:r>
            <a:r>
              <a:rPr lang="en-US" dirty="0" smtClean="0"/>
              <a:t>Management</a:t>
            </a:r>
            <a:endParaRPr lang="en-US" dirty="0"/>
          </a:p>
        </p:txBody>
      </p:sp>
      <p:sp>
        <p:nvSpPr>
          <p:cNvPr id="42" name="Ellipse 41"/>
          <p:cNvSpPr/>
          <p:nvPr/>
        </p:nvSpPr>
        <p:spPr>
          <a:xfrm>
            <a:off x="505570" y="893377"/>
            <a:ext cx="266224" cy="2702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grpSp>
        <p:nvGrpSpPr>
          <p:cNvPr id="7" name="Gruppieren 6"/>
          <p:cNvGrpSpPr/>
          <p:nvPr/>
        </p:nvGrpSpPr>
        <p:grpSpPr>
          <a:xfrm>
            <a:off x="8710034" y="431884"/>
            <a:ext cx="651719" cy="702323"/>
            <a:chOff x="4007632" y="2299911"/>
            <a:chExt cx="1889125" cy="2035810"/>
          </a:xfrm>
        </p:grpSpPr>
        <p:grpSp>
          <p:nvGrpSpPr>
            <p:cNvPr id="26" name="Gruppieren 25"/>
            <p:cNvGrpSpPr>
              <a:grpSpLocks noChangeAspect="1"/>
            </p:cNvGrpSpPr>
            <p:nvPr/>
          </p:nvGrpSpPr>
          <p:grpSpPr>
            <a:xfrm>
              <a:off x="4007632" y="2299911"/>
              <a:ext cx="1889125" cy="2035810"/>
              <a:chOff x="7478638" y="1357660"/>
              <a:chExt cx="1349375" cy="1454150"/>
            </a:xfrm>
          </p:grpSpPr>
          <p:sp>
            <p:nvSpPr>
              <p:cNvPr id="27" name="Freeform 145"/>
              <p:cNvSpPr>
                <a:spLocks/>
              </p:cNvSpPr>
              <p:nvPr/>
            </p:nvSpPr>
            <p:spPr bwMode="gray">
              <a:xfrm>
                <a:off x="7478638" y="1357660"/>
                <a:ext cx="839788" cy="1011237"/>
              </a:xfrm>
              <a:custGeom>
                <a:avLst/>
                <a:gdLst>
                  <a:gd name="T0" fmla="*/ 2147483647 w 365"/>
                  <a:gd name="T1" fmla="*/ 2147483647 h 437"/>
                  <a:gd name="T2" fmla="*/ 2147483647 w 365"/>
                  <a:gd name="T3" fmla="*/ 2147483647 h 437"/>
                  <a:gd name="T4" fmla="*/ 2147483647 w 365"/>
                  <a:gd name="T5" fmla="*/ 0 h 437"/>
                  <a:gd name="T6" fmla="*/ 2147483647 w 365"/>
                  <a:gd name="T7" fmla="*/ 2147483647 h 437"/>
                  <a:gd name="T8" fmla="*/ 0 w 365"/>
                  <a:gd name="T9" fmla="*/ 2147483647 h 437"/>
                  <a:gd name="T10" fmla="*/ 2147483647 w 365"/>
                  <a:gd name="T11" fmla="*/ 2147483647 h 437"/>
                  <a:gd name="T12" fmla="*/ 2147483647 w 365"/>
                  <a:gd name="T13" fmla="*/ 2147483647 h 437"/>
                  <a:gd name="T14" fmla="*/ 2147483647 w 365"/>
                  <a:gd name="T15" fmla="*/ 2147483647 h 437"/>
                  <a:gd name="T16" fmla="*/ 2147483647 w 365"/>
                  <a:gd name="T17" fmla="*/ 2147483647 h 437"/>
                  <a:gd name="T18" fmla="*/ 2147483647 w 365"/>
                  <a:gd name="T19" fmla="*/ 2147483647 h 437"/>
                  <a:gd name="T20" fmla="*/ 2147483647 w 365"/>
                  <a:gd name="T21" fmla="*/ 2147483647 h 437"/>
                  <a:gd name="T22" fmla="*/ 2147483647 w 365"/>
                  <a:gd name="T23" fmla="*/ 2147483647 h 437"/>
                  <a:gd name="T24" fmla="*/ 2147483647 w 365"/>
                  <a:gd name="T25" fmla="*/ 2147483647 h 437"/>
                  <a:gd name="T26" fmla="*/ 2147483647 w 365"/>
                  <a:gd name="T27" fmla="*/ 2147483647 h 437"/>
                  <a:gd name="T28" fmla="*/ 2147483647 w 365"/>
                  <a:gd name="T29" fmla="*/ 2147483647 h 43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65"/>
                  <a:gd name="T46" fmla="*/ 0 h 437"/>
                  <a:gd name="T47" fmla="*/ 365 w 365"/>
                  <a:gd name="T48" fmla="*/ 437 h 43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65" h="437">
                    <a:moveTo>
                      <a:pt x="322" y="44"/>
                    </a:moveTo>
                    <a:cubicBezTo>
                      <a:pt x="304" y="22"/>
                      <a:pt x="304" y="22"/>
                      <a:pt x="304" y="22"/>
                    </a:cubicBezTo>
                    <a:cubicBezTo>
                      <a:pt x="286" y="0"/>
                      <a:pt x="286" y="0"/>
                      <a:pt x="286" y="0"/>
                    </a:cubicBezTo>
                    <a:cubicBezTo>
                      <a:pt x="286" y="43"/>
                      <a:pt x="286" y="43"/>
                      <a:pt x="286" y="43"/>
                    </a:cubicBezTo>
                    <a:cubicBezTo>
                      <a:pt x="127" y="46"/>
                      <a:pt x="0" y="176"/>
                      <a:pt x="0" y="335"/>
                    </a:cubicBezTo>
                    <a:cubicBezTo>
                      <a:pt x="0" y="371"/>
                      <a:pt x="6" y="405"/>
                      <a:pt x="18" y="437"/>
                    </a:cubicBezTo>
                    <a:cubicBezTo>
                      <a:pt x="40" y="377"/>
                      <a:pt x="40" y="377"/>
                      <a:pt x="40" y="377"/>
                    </a:cubicBezTo>
                    <a:cubicBezTo>
                      <a:pt x="115" y="389"/>
                      <a:pt x="115" y="389"/>
                      <a:pt x="115" y="389"/>
                    </a:cubicBezTo>
                    <a:cubicBezTo>
                      <a:pt x="100" y="342"/>
                      <a:pt x="105" y="289"/>
                      <a:pt x="132" y="242"/>
                    </a:cubicBezTo>
                    <a:cubicBezTo>
                      <a:pt x="165" y="185"/>
                      <a:pt x="224" y="152"/>
                      <a:pt x="286" y="149"/>
                    </a:cubicBezTo>
                    <a:cubicBezTo>
                      <a:pt x="286" y="191"/>
                      <a:pt x="286" y="191"/>
                      <a:pt x="286" y="191"/>
                    </a:cubicBezTo>
                    <a:cubicBezTo>
                      <a:pt x="304" y="169"/>
                      <a:pt x="304" y="169"/>
                      <a:pt x="304" y="169"/>
                    </a:cubicBezTo>
                    <a:cubicBezTo>
                      <a:pt x="319" y="151"/>
                      <a:pt x="319" y="151"/>
                      <a:pt x="319" y="151"/>
                    </a:cubicBezTo>
                    <a:cubicBezTo>
                      <a:pt x="365" y="96"/>
                      <a:pt x="365" y="96"/>
                      <a:pt x="365" y="96"/>
                    </a:cubicBezTo>
                    <a:lnTo>
                      <a:pt x="322" y="44"/>
                    </a:lnTo>
                    <a:close/>
                  </a:path>
                </a:pathLst>
              </a:custGeom>
              <a:solidFill>
                <a:srgbClr val="D9D9D9"/>
              </a:solidFill>
              <a:ln w="9525">
                <a:solidFill>
                  <a:schemeClr val="bg1"/>
                </a:solidFill>
                <a:round/>
                <a:headEnd/>
                <a:tailEnd/>
              </a:ln>
            </p:spPr>
            <p:txBody>
              <a:bodyPr/>
              <a:lstStyle/>
              <a:p>
                <a:endParaRPr lang="en-US" sz="700" dirty="0"/>
              </a:p>
            </p:txBody>
          </p:sp>
          <p:sp>
            <p:nvSpPr>
              <p:cNvPr id="45" name="Freeform 146"/>
              <p:cNvSpPr>
                <a:spLocks/>
              </p:cNvSpPr>
              <p:nvPr/>
            </p:nvSpPr>
            <p:spPr bwMode="gray">
              <a:xfrm>
                <a:off x="7492926" y="2265710"/>
                <a:ext cx="1177925" cy="546100"/>
              </a:xfrm>
              <a:custGeom>
                <a:avLst/>
                <a:gdLst>
                  <a:gd name="T0" fmla="*/ 2147483647 w 512"/>
                  <a:gd name="T1" fmla="*/ 2147483647 h 236"/>
                  <a:gd name="T2" fmla="*/ 2147483647 w 512"/>
                  <a:gd name="T3" fmla="*/ 2147483647 h 236"/>
                  <a:gd name="T4" fmla="*/ 2147483647 w 512"/>
                  <a:gd name="T5" fmla="*/ 2147483647 h 236"/>
                  <a:gd name="T6" fmla="*/ 2147483647 w 512"/>
                  <a:gd name="T7" fmla="*/ 2147483647 h 236"/>
                  <a:gd name="T8" fmla="*/ 2147483647 w 512"/>
                  <a:gd name="T9" fmla="*/ 2147483647 h 236"/>
                  <a:gd name="T10" fmla="*/ 2147483647 w 512"/>
                  <a:gd name="T11" fmla="*/ 2147483647 h 236"/>
                  <a:gd name="T12" fmla="*/ 2147483647 w 512"/>
                  <a:gd name="T13" fmla="*/ 2147483647 h 236"/>
                  <a:gd name="T14" fmla="*/ 2147483647 w 512"/>
                  <a:gd name="T15" fmla="*/ 0 h 236"/>
                  <a:gd name="T16" fmla="*/ 2147483647 w 512"/>
                  <a:gd name="T17" fmla="*/ 2147483647 h 236"/>
                  <a:gd name="T18" fmla="*/ 2147483647 w 512"/>
                  <a:gd name="T19" fmla="*/ 2147483647 h 236"/>
                  <a:gd name="T20" fmla="*/ 0 w 512"/>
                  <a:gd name="T21" fmla="*/ 2147483647 h 236"/>
                  <a:gd name="T22" fmla="*/ 2147483647 w 512"/>
                  <a:gd name="T23" fmla="*/ 2147483647 h 236"/>
                  <a:gd name="T24" fmla="*/ 2147483647 w 512"/>
                  <a:gd name="T25" fmla="*/ 2147483647 h 236"/>
                  <a:gd name="T26" fmla="*/ 2147483647 w 512"/>
                  <a:gd name="T27" fmla="*/ 2147483647 h 236"/>
                  <a:gd name="T28" fmla="*/ 2147483647 w 512"/>
                  <a:gd name="T29" fmla="*/ 2147483647 h 2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12"/>
                  <a:gd name="T46" fmla="*/ 0 h 236"/>
                  <a:gd name="T47" fmla="*/ 512 w 512"/>
                  <a:gd name="T48" fmla="*/ 236 h 2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12" h="236">
                    <a:moveTo>
                      <a:pt x="449" y="141"/>
                    </a:moveTo>
                    <a:cubicBezTo>
                      <a:pt x="422" y="70"/>
                      <a:pt x="422" y="70"/>
                      <a:pt x="422" y="70"/>
                    </a:cubicBezTo>
                    <a:cubicBezTo>
                      <a:pt x="365" y="132"/>
                      <a:pt x="270" y="148"/>
                      <a:pt x="194" y="104"/>
                    </a:cubicBezTo>
                    <a:cubicBezTo>
                      <a:pt x="166" y="89"/>
                      <a:pt x="145" y="67"/>
                      <a:pt x="129" y="42"/>
                    </a:cubicBezTo>
                    <a:cubicBezTo>
                      <a:pt x="165" y="21"/>
                      <a:pt x="165" y="21"/>
                      <a:pt x="165" y="21"/>
                    </a:cubicBezTo>
                    <a:cubicBezTo>
                      <a:pt x="137" y="16"/>
                      <a:pt x="137" y="16"/>
                      <a:pt x="137" y="16"/>
                    </a:cubicBezTo>
                    <a:cubicBezTo>
                      <a:pt x="114" y="12"/>
                      <a:pt x="114" y="12"/>
                      <a:pt x="114" y="12"/>
                    </a:cubicBezTo>
                    <a:cubicBezTo>
                      <a:pt x="43" y="0"/>
                      <a:pt x="43" y="0"/>
                      <a:pt x="43" y="0"/>
                    </a:cubicBezTo>
                    <a:cubicBezTo>
                      <a:pt x="20" y="64"/>
                      <a:pt x="20" y="64"/>
                      <a:pt x="20" y="64"/>
                    </a:cubicBezTo>
                    <a:cubicBezTo>
                      <a:pt x="10" y="90"/>
                      <a:pt x="10" y="90"/>
                      <a:pt x="10" y="90"/>
                    </a:cubicBezTo>
                    <a:cubicBezTo>
                      <a:pt x="0" y="116"/>
                      <a:pt x="0" y="116"/>
                      <a:pt x="0" y="116"/>
                    </a:cubicBezTo>
                    <a:cubicBezTo>
                      <a:pt x="36" y="96"/>
                      <a:pt x="36" y="96"/>
                      <a:pt x="36" y="96"/>
                    </a:cubicBezTo>
                    <a:cubicBezTo>
                      <a:pt x="88" y="180"/>
                      <a:pt x="181" y="236"/>
                      <a:pt x="287" y="236"/>
                    </a:cubicBezTo>
                    <a:cubicBezTo>
                      <a:pt x="377" y="236"/>
                      <a:pt x="458" y="195"/>
                      <a:pt x="512" y="130"/>
                    </a:cubicBezTo>
                    <a:lnTo>
                      <a:pt x="449" y="141"/>
                    </a:lnTo>
                    <a:close/>
                  </a:path>
                </a:pathLst>
              </a:custGeom>
              <a:solidFill>
                <a:schemeClr val="accent1"/>
              </a:solidFill>
              <a:ln w="9525">
                <a:solidFill>
                  <a:schemeClr val="bg1"/>
                </a:solidFill>
                <a:round/>
                <a:headEnd/>
                <a:tailEnd/>
              </a:ln>
            </p:spPr>
            <p:txBody>
              <a:bodyPr/>
              <a:lstStyle/>
              <a:p>
                <a:endParaRPr lang="en-US" sz="700" dirty="0"/>
              </a:p>
            </p:txBody>
          </p:sp>
          <p:sp>
            <p:nvSpPr>
              <p:cNvPr id="47" name="Freeform 147"/>
              <p:cNvSpPr>
                <a:spLocks/>
              </p:cNvSpPr>
              <p:nvPr/>
            </p:nvSpPr>
            <p:spPr bwMode="gray">
              <a:xfrm>
                <a:off x="8246988" y="1467197"/>
                <a:ext cx="581025" cy="1087438"/>
              </a:xfrm>
              <a:custGeom>
                <a:avLst/>
                <a:gdLst>
                  <a:gd name="T0" fmla="*/ 2147483647 w 252"/>
                  <a:gd name="T1" fmla="*/ 2147483647 h 470"/>
                  <a:gd name="T2" fmla="*/ 2147483647 w 252"/>
                  <a:gd name="T3" fmla="*/ 2147483647 h 470"/>
                  <a:gd name="T4" fmla="*/ 2147483647 w 252"/>
                  <a:gd name="T5" fmla="*/ 0 h 470"/>
                  <a:gd name="T6" fmla="*/ 2147483647 w 252"/>
                  <a:gd name="T7" fmla="*/ 2147483647 h 470"/>
                  <a:gd name="T8" fmla="*/ 0 w 252"/>
                  <a:gd name="T9" fmla="*/ 2147483647 h 470"/>
                  <a:gd name="T10" fmla="*/ 2147483647 w 252"/>
                  <a:gd name="T11" fmla="*/ 2147483647 h 470"/>
                  <a:gd name="T12" fmla="*/ 2147483647 w 252"/>
                  <a:gd name="T13" fmla="*/ 2147483647 h 470"/>
                  <a:gd name="T14" fmla="*/ 2147483647 w 252"/>
                  <a:gd name="T15" fmla="*/ 2147483647 h 470"/>
                  <a:gd name="T16" fmla="*/ 2147483647 w 252"/>
                  <a:gd name="T17" fmla="*/ 2147483647 h 470"/>
                  <a:gd name="T18" fmla="*/ 2147483647 w 252"/>
                  <a:gd name="T19" fmla="*/ 2147483647 h 470"/>
                  <a:gd name="T20" fmla="*/ 2147483647 w 252"/>
                  <a:gd name="T21" fmla="*/ 2147483647 h 470"/>
                  <a:gd name="T22" fmla="*/ 2147483647 w 252"/>
                  <a:gd name="T23" fmla="*/ 2147483647 h 470"/>
                  <a:gd name="T24" fmla="*/ 2147483647 w 252"/>
                  <a:gd name="T25" fmla="*/ 2147483647 h 470"/>
                  <a:gd name="T26" fmla="*/ 2147483647 w 252"/>
                  <a:gd name="T27" fmla="*/ 2147483647 h 470"/>
                  <a:gd name="T28" fmla="*/ 2147483647 w 252"/>
                  <a:gd name="T29" fmla="*/ 2147483647 h 47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52"/>
                  <a:gd name="T46" fmla="*/ 0 h 470"/>
                  <a:gd name="T47" fmla="*/ 252 w 252"/>
                  <a:gd name="T48" fmla="*/ 470 h 47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52" h="470">
                    <a:moveTo>
                      <a:pt x="216" y="429"/>
                    </a:moveTo>
                    <a:cubicBezTo>
                      <a:pt x="238" y="387"/>
                      <a:pt x="251" y="339"/>
                      <a:pt x="251" y="288"/>
                    </a:cubicBezTo>
                    <a:cubicBezTo>
                      <a:pt x="251" y="144"/>
                      <a:pt x="146" y="23"/>
                      <a:pt x="8" y="0"/>
                    </a:cubicBezTo>
                    <a:cubicBezTo>
                      <a:pt x="49" y="49"/>
                      <a:pt x="49" y="49"/>
                      <a:pt x="49" y="49"/>
                    </a:cubicBezTo>
                    <a:cubicBezTo>
                      <a:pt x="0" y="107"/>
                      <a:pt x="0" y="107"/>
                      <a:pt x="0" y="107"/>
                    </a:cubicBezTo>
                    <a:cubicBezTo>
                      <a:pt x="18" y="111"/>
                      <a:pt x="35" y="118"/>
                      <a:pt x="52" y="127"/>
                    </a:cubicBezTo>
                    <a:cubicBezTo>
                      <a:pt x="139" y="177"/>
                      <a:pt x="170" y="287"/>
                      <a:pt x="123" y="375"/>
                    </a:cubicBezTo>
                    <a:cubicBezTo>
                      <a:pt x="87" y="354"/>
                      <a:pt x="87" y="354"/>
                      <a:pt x="87" y="354"/>
                    </a:cubicBezTo>
                    <a:cubicBezTo>
                      <a:pt x="97" y="381"/>
                      <a:pt x="97" y="381"/>
                      <a:pt x="97" y="381"/>
                    </a:cubicBezTo>
                    <a:cubicBezTo>
                      <a:pt x="105" y="403"/>
                      <a:pt x="105" y="403"/>
                      <a:pt x="105" y="403"/>
                    </a:cubicBezTo>
                    <a:cubicBezTo>
                      <a:pt x="130" y="470"/>
                      <a:pt x="130" y="470"/>
                      <a:pt x="130" y="470"/>
                    </a:cubicBezTo>
                    <a:cubicBezTo>
                      <a:pt x="197" y="459"/>
                      <a:pt x="197" y="459"/>
                      <a:pt x="197" y="459"/>
                    </a:cubicBezTo>
                    <a:cubicBezTo>
                      <a:pt x="224" y="454"/>
                      <a:pt x="224" y="454"/>
                      <a:pt x="224" y="454"/>
                    </a:cubicBezTo>
                    <a:cubicBezTo>
                      <a:pt x="252" y="450"/>
                      <a:pt x="252" y="450"/>
                      <a:pt x="252" y="450"/>
                    </a:cubicBezTo>
                    <a:lnTo>
                      <a:pt x="216" y="429"/>
                    </a:lnTo>
                    <a:close/>
                  </a:path>
                </a:pathLst>
              </a:custGeom>
              <a:solidFill>
                <a:srgbClr val="D9D9D9"/>
              </a:solidFill>
              <a:ln w="9525">
                <a:solidFill>
                  <a:schemeClr val="bg1"/>
                </a:solidFill>
                <a:round/>
                <a:headEnd/>
                <a:tailEnd/>
              </a:ln>
            </p:spPr>
            <p:txBody>
              <a:bodyPr/>
              <a:lstStyle/>
              <a:p>
                <a:endParaRPr lang="en-US" sz="700" dirty="0"/>
              </a:p>
            </p:txBody>
          </p:sp>
        </p:grpSp>
        <p:sp>
          <p:nvSpPr>
            <p:cNvPr id="48" name="Text Box 44"/>
            <p:cNvSpPr txBox="1">
              <a:spLocks noChangeAspect="1" noChangeArrowheads="1"/>
            </p:cNvSpPr>
            <p:nvPr/>
          </p:nvSpPr>
          <p:spPr bwMode="auto">
            <a:xfrm>
              <a:off x="4087873" y="3076102"/>
              <a:ext cx="1727199" cy="669108"/>
            </a:xfrm>
            <a:prstGeom prst="rect">
              <a:avLst/>
            </a:prstGeom>
            <a:noFill/>
            <a:ln w="25400">
              <a:noFill/>
              <a:miter lim="800000"/>
              <a:headEnd/>
              <a:tailEnd/>
            </a:ln>
          </p:spPr>
          <p:txBody>
            <a:bodyPr anchor="ctr" anchorCtr="1">
              <a:spAutoFit/>
            </a:bodyPr>
            <a:lstStyle/>
            <a:p>
              <a:pPr algn="ctr" defTabSz="762000" eaLnBrk="0" hangingPunct="0">
                <a:spcBef>
                  <a:spcPct val="50000"/>
                </a:spcBef>
              </a:pPr>
              <a:r>
                <a:rPr lang="en-US" sz="900" b="1" dirty="0" smtClean="0">
                  <a:solidFill>
                    <a:schemeClr val="tx2"/>
                  </a:solidFill>
                </a:rPr>
                <a:t>OCM</a:t>
              </a:r>
              <a:endParaRPr lang="en-US" sz="900" b="1" dirty="0">
                <a:solidFill>
                  <a:schemeClr val="tx2"/>
                </a:solidFill>
              </a:endParaRPr>
            </a:p>
          </p:txBody>
        </p:sp>
      </p:grpSp>
      <p:grpSp>
        <p:nvGrpSpPr>
          <p:cNvPr id="43" name="Group 3"/>
          <p:cNvGrpSpPr>
            <a:grpSpLocks/>
          </p:cNvGrpSpPr>
          <p:nvPr/>
        </p:nvGrpSpPr>
        <p:grpSpPr bwMode="auto">
          <a:xfrm>
            <a:off x="2446338" y="5484844"/>
            <a:ext cx="3023960" cy="555471"/>
            <a:chOff x="1244" y="2636"/>
            <a:chExt cx="1814" cy="393"/>
          </a:xfrm>
        </p:grpSpPr>
        <p:sp>
          <p:nvSpPr>
            <p:cNvPr id="44" name="Rectangle 4"/>
            <p:cNvSpPr>
              <a:spLocks noChangeArrowheads="1"/>
            </p:cNvSpPr>
            <p:nvPr/>
          </p:nvSpPr>
          <p:spPr bwMode="auto">
            <a:xfrm>
              <a:off x="1244" y="2636"/>
              <a:ext cx="1814" cy="393"/>
            </a:xfrm>
            <a:prstGeom prst="rect">
              <a:avLst/>
            </a:prstGeom>
            <a:solidFill>
              <a:srgbClr val="D9D9D9"/>
            </a:solidFill>
            <a:ln w="6350">
              <a:noFill/>
              <a:miter lim="800000"/>
              <a:headEnd/>
              <a:tailEnd/>
            </a:ln>
          </p:spPr>
          <p:txBody>
            <a:bodyPr wrap="none" lIns="54000" tIns="0" rIns="54000" bIns="0" anchor="ctr"/>
            <a:lstStyle/>
            <a:p>
              <a:pPr algn="ctr"/>
              <a:endParaRPr lang="en-US" sz="900" dirty="0"/>
            </a:p>
          </p:txBody>
        </p:sp>
        <p:sp>
          <p:nvSpPr>
            <p:cNvPr id="46" name="Rectangle 5"/>
            <p:cNvSpPr>
              <a:spLocks noChangeArrowheads="1"/>
            </p:cNvSpPr>
            <p:nvPr/>
          </p:nvSpPr>
          <p:spPr bwMode="auto">
            <a:xfrm>
              <a:off x="1314" y="2692"/>
              <a:ext cx="1686" cy="272"/>
            </a:xfrm>
            <a:prstGeom prst="rect">
              <a:avLst/>
            </a:prstGeom>
            <a:solidFill>
              <a:schemeClr val="tx2"/>
            </a:solidFill>
            <a:ln w="6350">
              <a:noFill/>
              <a:miter lim="800000"/>
              <a:headEnd/>
              <a:tailEnd/>
            </a:ln>
          </p:spPr>
          <p:txBody>
            <a:bodyPr wrap="square" lIns="54000" tIns="0" rIns="54000" bIns="0" anchor="ctr"/>
            <a:lstStyle/>
            <a:p>
              <a:pPr algn="ctr" defTabSz="762000">
                <a:spcBef>
                  <a:spcPts val="600"/>
                </a:spcBef>
              </a:pPr>
              <a:r>
                <a:rPr lang="en-US" sz="900" dirty="0" smtClean="0">
                  <a:solidFill>
                    <a:schemeClr val="bg1"/>
                  </a:solidFill>
                </a:rPr>
                <a:t>Short-run adjustment of Cash disposition</a:t>
              </a:r>
              <a:endParaRPr lang="en-US" sz="900" dirty="0"/>
            </a:p>
          </p:txBody>
        </p:sp>
      </p:grpSp>
      <p:sp>
        <p:nvSpPr>
          <p:cNvPr id="49" name="AutoShape 14"/>
          <p:cNvSpPr>
            <a:spLocks noChangeArrowheads="1"/>
          </p:cNvSpPr>
          <p:nvPr/>
        </p:nvSpPr>
        <p:spPr bwMode="auto">
          <a:xfrm rot="16200000">
            <a:off x="7686679" y="5385547"/>
            <a:ext cx="407063" cy="693951"/>
          </a:xfrm>
          <a:prstGeom prst="notchedRightArrow">
            <a:avLst>
              <a:gd name="adj1" fmla="val 50000"/>
              <a:gd name="adj2" fmla="val 25000"/>
            </a:avLst>
          </a:prstGeom>
          <a:solidFill>
            <a:srgbClr val="C9D7EB"/>
          </a:solidFill>
          <a:ln w="6350">
            <a:noFill/>
            <a:miter lim="800000"/>
            <a:headEnd/>
            <a:tailEnd/>
          </a:ln>
        </p:spPr>
        <p:txBody>
          <a:bodyPr vert="eaVert" wrap="none" lIns="54000" tIns="54000" rIns="54000" bIns="0" anchor="ctr"/>
          <a:lstStyle/>
          <a:p>
            <a:pPr algn="ctr"/>
            <a:endParaRPr lang="en-US" sz="900" dirty="0"/>
          </a:p>
        </p:txBody>
      </p:sp>
      <p:grpSp>
        <p:nvGrpSpPr>
          <p:cNvPr id="78" name="Group 15"/>
          <p:cNvGrpSpPr>
            <a:grpSpLocks/>
          </p:cNvGrpSpPr>
          <p:nvPr/>
        </p:nvGrpSpPr>
        <p:grpSpPr bwMode="auto">
          <a:xfrm>
            <a:off x="6388631" y="5484844"/>
            <a:ext cx="3028419" cy="555471"/>
            <a:chOff x="4118" y="2636"/>
            <a:chExt cx="1814" cy="393"/>
          </a:xfrm>
        </p:grpSpPr>
        <p:sp>
          <p:nvSpPr>
            <p:cNvPr id="80" name="Rectangle 16"/>
            <p:cNvSpPr>
              <a:spLocks noChangeArrowheads="1"/>
            </p:cNvSpPr>
            <p:nvPr/>
          </p:nvSpPr>
          <p:spPr bwMode="auto">
            <a:xfrm>
              <a:off x="4118" y="2636"/>
              <a:ext cx="1814" cy="393"/>
            </a:xfrm>
            <a:prstGeom prst="rect">
              <a:avLst/>
            </a:prstGeom>
            <a:solidFill>
              <a:srgbClr val="D9D9D9"/>
            </a:solidFill>
            <a:ln w="6350">
              <a:noFill/>
              <a:miter lim="800000"/>
              <a:headEnd/>
              <a:tailEnd/>
            </a:ln>
          </p:spPr>
          <p:txBody>
            <a:bodyPr wrap="none" lIns="54000" tIns="0" rIns="54000" bIns="0" anchor="ctr"/>
            <a:lstStyle/>
            <a:p>
              <a:pPr algn="ctr"/>
              <a:endParaRPr lang="en-US" sz="900" dirty="0"/>
            </a:p>
          </p:txBody>
        </p:sp>
        <p:sp>
          <p:nvSpPr>
            <p:cNvPr id="81" name="Rectangle 17"/>
            <p:cNvSpPr>
              <a:spLocks noChangeArrowheads="1"/>
            </p:cNvSpPr>
            <p:nvPr/>
          </p:nvSpPr>
          <p:spPr bwMode="auto">
            <a:xfrm>
              <a:off x="4188" y="2692"/>
              <a:ext cx="1686" cy="272"/>
            </a:xfrm>
            <a:prstGeom prst="rect">
              <a:avLst/>
            </a:prstGeom>
            <a:solidFill>
              <a:srgbClr val="005EB8"/>
            </a:solidFill>
            <a:ln w="6350">
              <a:noFill/>
              <a:miter lim="800000"/>
              <a:headEnd/>
              <a:tailEnd/>
            </a:ln>
          </p:spPr>
          <p:txBody>
            <a:bodyPr wrap="square" lIns="54000" tIns="0" rIns="54000" bIns="0" anchor="ctr"/>
            <a:lstStyle/>
            <a:p>
              <a:pPr algn="ctr"/>
              <a:r>
                <a:rPr lang="en-US" sz="900" dirty="0" smtClean="0">
                  <a:solidFill>
                    <a:schemeClr val="bg1"/>
                  </a:solidFill>
                </a:rPr>
                <a:t>Adjustment of the rolling Cash Forecast </a:t>
              </a:r>
              <a:endParaRPr lang="en-US" sz="900" dirty="0">
                <a:solidFill>
                  <a:schemeClr val="bg1"/>
                </a:solidFill>
              </a:endParaRPr>
            </a:p>
          </p:txBody>
        </p:sp>
      </p:grpSp>
      <p:sp>
        <p:nvSpPr>
          <p:cNvPr id="83" name="Rectangle 30"/>
          <p:cNvSpPr>
            <a:spLocks noChangeArrowheads="1"/>
          </p:cNvSpPr>
          <p:nvPr/>
        </p:nvSpPr>
        <p:spPr bwMode="auto">
          <a:xfrm>
            <a:off x="2536982" y="2024997"/>
            <a:ext cx="2809980" cy="498669"/>
          </a:xfrm>
          <a:prstGeom prst="rect">
            <a:avLst/>
          </a:prstGeom>
          <a:noFill/>
          <a:ln w="19050">
            <a:noFill/>
            <a:miter lim="800000"/>
            <a:headEnd/>
            <a:tailEnd/>
          </a:ln>
        </p:spPr>
        <p:txBody>
          <a:bodyPr lIns="54000" rIns="54000" anchor="ctr" anchorCtr="1"/>
          <a:lstStyle/>
          <a:p>
            <a:pPr algn="ctr" defTabSz="762000">
              <a:spcBef>
                <a:spcPct val="50000"/>
              </a:spcBef>
            </a:pPr>
            <a:r>
              <a:rPr lang="en-US" sz="900" dirty="0" smtClean="0">
                <a:solidFill>
                  <a:srgbClr val="009A44"/>
                </a:solidFill>
              </a:rPr>
              <a:t>Planned payments based on the input of operational departments, accounting and finance </a:t>
            </a:r>
            <a:endParaRPr lang="en-US" sz="900" dirty="0">
              <a:solidFill>
                <a:srgbClr val="009A44"/>
              </a:solidFill>
            </a:endParaRPr>
          </a:p>
        </p:txBody>
      </p:sp>
      <p:sp>
        <p:nvSpPr>
          <p:cNvPr id="84" name="Rectangle 31"/>
          <p:cNvSpPr>
            <a:spLocks noChangeArrowheads="1"/>
          </p:cNvSpPr>
          <p:nvPr/>
        </p:nvSpPr>
        <p:spPr bwMode="auto">
          <a:xfrm>
            <a:off x="2550357" y="2606501"/>
            <a:ext cx="1208098" cy="262168"/>
          </a:xfrm>
          <a:prstGeom prst="rect">
            <a:avLst/>
          </a:prstGeom>
          <a:solidFill>
            <a:srgbClr val="009A44"/>
          </a:solidFill>
          <a:ln w="19050">
            <a:noFill/>
            <a:miter lim="800000"/>
            <a:headEnd/>
            <a:tailEnd/>
          </a:ln>
        </p:spPr>
        <p:txBody>
          <a:bodyPr lIns="54000" rIns="54000" anchor="ctr" anchorCtr="1"/>
          <a:lstStyle/>
          <a:p>
            <a:pPr algn="ctr" defTabSz="762000"/>
            <a:r>
              <a:rPr lang="en-US" sz="900" dirty="0" smtClean="0">
                <a:solidFill>
                  <a:schemeClr val="bg1"/>
                </a:solidFill>
              </a:rPr>
              <a:t>Operational </a:t>
            </a:r>
          </a:p>
          <a:p>
            <a:pPr algn="ctr" defTabSz="762000"/>
            <a:r>
              <a:rPr lang="en-US" sz="900" dirty="0" smtClean="0">
                <a:solidFill>
                  <a:schemeClr val="bg1"/>
                </a:solidFill>
              </a:rPr>
              <a:t>cash ins </a:t>
            </a:r>
            <a:endParaRPr lang="en-US" sz="900" dirty="0">
              <a:solidFill>
                <a:schemeClr val="bg1"/>
              </a:solidFill>
            </a:endParaRPr>
          </a:p>
        </p:txBody>
      </p:sp>
      <p:sp>
        <p:nvSpPr>
          <p:cNvPr id="85" name="Rectangle 32"/>
          <p:cNvSpPr>
            <a:spLocks noChangeArrowheads="1"/>
          </p:cNvSpPr>
          <p:nvPr/>
        </p:nvSpPr>
        <p:spPr bwMode="auto">
          <a:xfrm>
            <a:off x="2550357" y="2925502"/>
            <a:ext cx="1208098" cy="262168"/>
          </a:xfrm>
          <a:prstGeom prst="rect">
            <a:avLst/>
          </a:prstGeom>
          <a:solidFill>
            <a:srgbClr val="009A44"/>
          </a:solidFill>
          <a:ln w="19050">
            <a:noFill/>
            <a:miter lim="800000"/>
            <a:headEnd/>
            <a:tailEnd/>
          </a:ln>
        </p:spPr>
        <p:txBody>
          <a:bodyPr lIns="54000" rIns="54000" anchor="ctr" anchorCtr="1"/>
          <a:lstStyle/>
          <a:p>
            <a:pPr algn="ctr" defTabSz="762000">
              <a:spcBef>
                <a:spcPct val="50000"/>
              </a:spcBef>
            </a:pPr>
            <a:r>
              <a:rPr lang="en-US" sz="900" dirty="0" smtClean="0">
                <a:solidFill>
                  <a:schemeClr val="bg1"/>
                </a:solidFill>
              </a:rPr>
              <a:t>Divestments</a:t>
            </a:r>
            <a:endParaRPr lang="en-US" sz="900" dirty="0">
              <a:solidFill>
                <a:schemeClr val="bg1"/>
              </a:solidFill>
            </a:endParaRPr>
          </a:p>
        </p:txBody>
      </p:sp>
      <p:sp>
        <p:nvSpPr>
          <p:cNvPr id="86" name="Rectangle 33"/>
          <p:cNvSpPr>
            <a:spLocks noChangeArrowheads="1"/>
          </p:cNvSpPr>
          <p:nvPr/>
        </p:nvSpPr>
        <p:spPr bwMode="auto">
          <a:xfrm>
            <a:off x="2550357" y="3246337"/>
            <a:ext cx="1208098" cy="262168"/>
          </a:xfrm>
          <a:prstGeom prst="rect">
            <a:avLst/>
          </a:prstGeom>
          <a:solidFill>
            <a:srgbClr val="009A44"/>
          </a:solidFill>
          <a:ln w="19050">
            <a:noFill/>
            <a:miter lim="800000"/>
            <a:headEnd/>
            <a:tailEnd/>
          </a:ln>
        </p:spPr>
        <p:txBody>
          <a:bodyPr lIns="54000" rIns="54000" anchor="ctr" anchorCtr="1"/>
          <a:lstStyle/>
          <a:p>
            <a:pPr algn="ctr" defTabSz="762000">
              <a:spcBef>
                <a:spcPct val="50000"/>
              </a:spcBef>
            </a:pPr>
            <a:r>
              <a:rPr lang="en-US" sz="900" dirty="0" smtClean="0">
                <a:solidFill>
                  <a:schemeClr val="bg1"/>
                </a:solidFill>
              </a:rPr>
              <a:t>Financing cash ins </a:t>
            </a:r>
            <a:endParaRPr lang="en-US" sz="900" dirty="0">
              <a:solidFill>
                <a:schemeClr val="bg1"/>
              </a:solidFill>
            </a:endParaRPr>
          </a:p>
        </p:txBody>
      </p:sp>
      <p:sp>
        <p:nvSpPr>
          <p:cNvPr id="87" name="Rectangle 34"/>
          <p:cNvSpPr>
            <a:spLocks noChangeArrowheads="1"/>
          </p:cNvSpPr>
          <p:nvPr/>
        </p:nvSpPr>
        <p:spPr bwMode="auto">
          <a:xfrm>
            <a:off x="4138864" y="2606501"/>
            <a:ext cx="1208098" cy="262168"/>
          </a:xfrm>
          <a:prstGeom prst="rect">
            <a:avLst/>
          </a:prstGeom>
          <a:solidFill>
            <a:srgbClr val="009A44"/>
          </a:solidFill>
          <a:ln w="19050">
            <a:noFill/>
            <a:miter lim="800000"/>
            <a:headEnd/>
            <a:tailEnd/>
          </a:ln>
        </p:spPr>
        <p:txBody>
          <a:bodyPr lIns="54000" rIns="54000" anchor="ctr" anchorCtr="1"/>
          <a:lstStyle/>
          <a:p>
            <a:pPr algn="ctr" defTabSz="762000">
              <a:spcBef>
                <a:spcPct val="50000"/>
              </a:spcBef>
            </a:pPr>
            <a:r>
              <a:rPr lang="en-US" sz="900" dirty="0" smtClean="0">
                <a:solidFill>
                  <a:schemeClr val="bg1"/>
                </a:solidFill>
              </a:rPr>
              <a:t>Operational cash outs </a:t>
            </a:r>
            <a:endParaRPr lang="en-US" sz="900" dirty="0">
              <a:solidFill>
                <a:schemeClr val="bg1"/>
              </a:solidFill>
            </a:endParaRPr>
          </a:p>
        </p:txBody>
      </p:sp>
      <p:sp>
        <p:nvSpPr>
          <p:cNvPr id="88" name="Rectangle 35"/>
          <p:cNvSpPr>
            <a:spLocks noChangeArrowheads="1"/>
          </p:cNvSpPr>
          <p:nvPr/>
        </p:nvSpPr>
        <p:spPr bwMode="auto">
          <a:xfrm>
            <a:off x="4138864" y="2925502"/>
            <a:ext cx="1208098" cy="262168"/>
          </a:xfrm>
          <a:prstGeom prst="rect">
            <a:avLst/>
          </a:prstGeom>
          <a:solidFill>
            <a:srgbClr val="009A44"/>
          </a:solidFill>
          <a:ln w="19050">
            <a:noFill/>
            <a:miter lim="800000"/>
            <a:headEnd/>
            <a:tailEnd/>
          </a:ln>
        </p:spPr>
        <p:txBody>
          <a:bodyPr lIns="54000" rIns="54000" anchor="ctr" anchorCtr="1"/>
          <a:lstStyle/>
          <a:p>
            <a:pPr algn="ctr" defTabSz="762000">
              <a:spcBef>
                <a:spcPct val="50000"/>
              </a:spcBef>
            </a:pPr>
            <a:r>
              <a:rPr lang="en-US" sz="900" dirty="0" smtClean="0">
                <a:solidFill>
                  <a:schemeClr val="bg1"/>
                </a:solidFill>
              </a:rPr>
              <a:t>Investments </a:t>
            </a:r>
            <a:endParaRPr lang="en-US" sz="900" dirty="0">
              <a:solidFill>
                <a:schemeClr val="bg1"/>
              </a:solidFill>
            </a:endParaRPr>
          </a:p>
        </p:txBody>
      </p:sp>
      <p:sp>
        <p:nvSpPr>
          <p:cNvPr id="89" name="Rectangle 36"/>
          <p:cNvSpPr>
            <a:spLocks noChangeArrowheads="1"/>
          </p:cNvSpPr>
          <p:nvPr/>
        </p:nvSpPr>
        <p:spPr bwMode="auto">
          <a:xfrm>
            <a:off x="4138864" y="3246337"/>
            <a:ext cx="1208098" cy="262168"/>
          </a:xfrm>
          <a:prstGeom prst="rect">
            <a:avLst/>
          </a:prstGeom>
          <a:solidFill>
            <a:srgbClr val="009A44"/>
          </a:solidFill>
          <a:ln w="19050">
            <a:noFill/>
            <a:miter lim="800000"/>
            <a:headEnd/>
            <a:tailEnd/>
          </a:ln>
        </p:spPr>
        <p:txBody>
          <a:bodyPr lIns="54000" rIns="54000" anchor="ctr" anchorCtr="1"/>
          <a:lstStyle/>
          <a:p>
            <a:pPr algn="ctr" defTabSz="762000">
              <a:spcBef>
                <a:spcPct val="50000"/>
              </a:spcBef>
            </a:pPr>
            <a:r>
              <a:rPr lang="en-US" sz="900" dirty="0" smtClean="0">
                <a:solidFill>
                  <a:schemeClr val="bg1"/>
                </a:solidFill>
              </a:rPr>
              <a:t>Financing cash outs </a:t>
            </a:r>
            <a:endParaRPr lang="en-US" sz="900" dirty="0">
              <a:solidFill>
                <a:schemeClr val="bg1"/>
              </a:solidFill>
            </a:endParaRPr>
          </a:p>
        </p:txBody>
      </p:sp>
      <p:sp>
        <p:nvSpPr>
          <p:cNvPr id="93" name="Gleichschenkliges Dreieck 92"/>
          <p:cNvSpPr/>
          <p:nvPr/>
        </p:nvSpPr>
        <p:spPr>
          <a:xfrm flipV="1">
            <a:off x="5135841" y="5319541"/>
            <a:ext cx="1601509" cy="128223"/>
          </a:xfrm>
          <a:prstGeom prst="triangle">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95" name="Rectangle 30"/>
          <p:cNvSpPr>
            <a:spLocks noChangeArrowheads="1"/>
          </p:cNvSpPr>
          <p:nvPr/>
        </p:nvSpPr>
        <p:spPr bwMode="auto">
          <a:xfrm>
            <a:off x="6473492" y="2024997"/>
            <a:ext cx="2809980" cy="498669"/>
          </a:xfrm>
          <a:prstGeom prst="rect">
            <a:avLst/>
          </a:prstGeom>
          <a:noFill/>
          <a:ln w="19050">
            <a:noFill/>
            <a:miter lim="800000"/>
            <a:headEnd/>
            <a:tailEnd/>
          </a:ln>
        </p:spPr>
        <p:txBody>
          <a:bodyPr lIns="54000" rIns="54000" anchor="ctr" anchorCtr="1"/>
          <a:lstStyle/>
          <a:p>
            <a:pPr algn="ctr" defTabSz="762000">
              <a:spcBef>
                <a:spcPct val="50000"/>
              </a:spcBef>
            </a:pPr>
            <a:r>
              <a:rPr lang="en-US" sz="900" dirty="0" smtClean="0">
                <a:solidFill>
                  <a:srgbClr val="BC204B"/>
                </a:solidFill>
              </a:rPr>
              <a:t>Systematic transfer of actual payments and receipts in the cash forecasting tool </a:t>
            </a:r>
            <a:endParaRPr lang="en-US" sz="900" dirty="0">
              <a:solidFill>
                <a:srgbClr val="BC204B"/>
              </a:solidFill>
            </a:endParaRPr>
          </a:p>
        </p:txBody>
      </p:sp>
      <p:sp>
        <p:nvSpPr>
          <p:cNvPr id="96" name="Rectangle 31"/>
          <p:cNvSpPr>
            <a:spLocks noChangeArrowheads="1"/>
          </p:cNvSpPr>
          <p:nvPr/>
        </p:nvSpPr>
        <p:spPr bwMode="auto">
          <a:xfrm>
            <a:off x="6486866" y="2606501"/>
            <a:ext cx="1208098" cy="262168"/>
          </a:xfrm>
          <a:prstGeom prst="rect">
            <a:avLst/>
          </a:prstGeom>
          <a:solidFill>
            <a:srgbClr val="BC204B"/>
          </a:solidFill>
          <a:ln w="19050">
            <a:noFill/>
            <a:miter lim="800000"/>
            <a:headEnd/>
            <a:tailEnd/>
          </a:ln>
        </p:spPr>
        <p:txBody>
          <a:bodyPr lIns="54000" rIns="54000" anchor="ctr" anchorCtr="1"/>
          <a:lstStyle/>
          <a:p>
            <a:pPr algn="ctr" defTabSz="762000"/>
            <a:r>
              <a:rPr lang="en-US" sz="900" dirty="0" smtClean="0">
                <a:solidFill>
                  <a:schemeClr val="bg1"/>
                </a:solidFill>
              </a:rPr>
              <a:t>Operational </a:t>
            </a:r>
          </a:p>
          <a:p>
            <a:pPr algn="ctr" defTabSz="762000"/>
            <a:r>
              <a:rPr lang="en-US" sz="900" dirty="0" smtClean="0">
                <a:solidFill>
                  <a:schemeClr val="bg1"/>
                </a:solidFill>
              </a:rPr>
              <a:t>cash ins </a:t>
            </a:r>
            <a:endParaRPr lang="en-US" sz="900" dirty="0">
              <a:solidFill>
                <a:schemeClr val="bg1"/>
              </a:solidFill>
            </a:endParaRPr>
          </a:p>
        </p:txBody>
      </p:sp>
      <p:sp>
        <p:nvSpPr>
          <p:cNvPr id="97" name="Rectangle 32"/>
          <p:cNvSpPr>
            <a:spLocks noChangeArrowheads="1"/>
          </p:cNvSpPr>
          <p:nvPr/>
        </p:nvSpPr>
        <p:spPr bwMode="auto">
          <a:xfrm>
            <a:off x="6486866" y="2925502"/>
            <a:ext cx="1208098" cy="262168"/>
          </a:xfrm>
          <a:prstGeom prst="rect">
            <a:avLst/>
          </a:prstGeom>
          <a:solidFill>
            <a:srgbClr val="BC204B"/>
          </a:solidFill>
          <a:ln w="19050">
            <a:noFill/>
            <a:miter lim="800000"/>
            <a:headEnd/>
            <a:tailEnd/>
          </a:ln>
        </p:spPr>
        <p:txBody>
          <a:bodyPr lIns="54000" rIns="54000" anchor="ctr" anchorCtr="1"/>
          <a:lstStyle/>
          <a:p>
            <a:pPr algn="ctr" defTabSz="762000">
              <a:spcBef>
                <a:spcPct val="50000"/>
              </a:spcBef>
            </a:pPr>
            <a:r>
              <a:rPr lang="en-US" sz="900" dirty="0" smtClean="0">
                <a:solidFill>
                  <a:schemeClr val="bg1"/>
                </a:solidFill>
              </a:rPr>
              <a:t>Divestments</a:t>
            </a:r>
            <a:endParaRPr lang="en-US" sz="900" dirty="0">
              <a:solidFill>
                <a:schemeClr val="bg1"/>
              </a:solidFill>
            </a:endParaRPr>
          </a:p>
        </p:txBody>
      </p:sp>
      <p:sp>
        <p:nvSpPr>
          <p:cNvPr id="98" name="Rectangle 33"/>
          <p:cNvSpPr>
            <a:spLocks noChangeArrowheads="1"/>
          </p:cNvSpPr>
          <p:nvPr/>
        </p:nvSpPr>
        <p:spPr bwMode="auto">
          <a:xfrm>
            <a:off x="6486866" y="3246337"/>
            <a:ext cx="1208098" cy="262168"/>
          </a:xfrm>
          <a:prstGeom prst="rect">
            <a:avLst/>
          </a:prstGeom>
          <a:solidFill>
            <a:srgbClr val="BC204B"/>
          </a:solidFill>
          <a:ln w="19050">
            <a:noFill/>
            <a:miter lim="800000"/>
            <a:headEnd/>
            <a:tailEnd/>
          </a:ln>
        </p:spPr>
        <p:txBody>
          <a:bodyPr lIns="54000" rIns="54000" anchor="ctr" anchorCtr="1"/>
          <a:lstStyle/>
          <a:p>
            <a:pPr algn="ctr" defTabSz="762000">
              <a:spcBef>
                <a:spcPct val="50000"/>
              </a:spcBef>
            </a:pPr>
            <a:r>
              <a:rPr lang="en-US" sz="900" dirty="0" smtClean="0">
                <a:solidFill>
                  <a:schemeClr val="bg1"/>
                </a:solidFill>
              </a:rPr>
              <a:t>Financing cash ins </a:t>
            </a:r>
            <a:endParaRPr lang="en-US" sz="900" dirty="0">
              <a:solidFill>
                <a:schemeClr val="bg1"/>
              </a:solidFill>
            </a:endParaRPr>
          </a:p>
        </p:txBody>
      </p:sp>
      <p:sp>
        <p:nvSpPr>
          <p:cNvPr id="99" name="Rectangle 34"/>
          <p:cNvSpPr>
            <a:spLocks noChangeArrowheads="1"/>
          </p:cNvSpPr>
          <p:nvPr/>
        </p:nvSpPr>
        <p:spPr bwMode="auto">
          <a:xfrm>
            <a:off x="8075374" y="2606501"/>
            <a:ext cx="1208098" cy="262168"/>
          </a:xfrm>
          <a:prstGeom prst="rect">
            <a:avLst/>
          </a:prstGeom>
          <a:solidFill>
            <a:srgbClr val="BC204B"/>
          </a:solidFill>
          <a:ln w="19050">
            <a:noFill/>
            <a:miter lim="800000"/>
            <a:headEnd/>
            <a:tailEnd/>
          </a:ln>
        </p:spPr>
        <p:txBody>
          <a:bodyPr lIns="54000" rIns="54000" anchor="ctr" anchorCtr="1"/>
          <a:lstStyle/>
          <a:p>
            <a:pPr algn="ctr" defTabSz="762000">
              <a:spcBef>
                <a:spcPct val="50000"/>
              </a:spcBef>
            </a:pPr>
            <a:r>
              <a:rPr lang="en-US" sz="900" dirty="0" smtClean="0">
                <a:solidFill>
                  <a:schemeClr val="bg1"/>
                </a:solidFill>
              </a:rPr>
              <a:t>Operational cash outs </a:t>
            </a:r>
            <a:endParaRPr lang="en-US" sz="900" dirty="0">
              <a:solidFill>
                <a:schemeClr val="bg1"/>
              </a:solidFill>
            </a:endParaRPr>
          </a:p>
        </p:txBody>
      </p:sp>
      <p:sp>
        <p:nvSpPr>
          <p:cNvPr id="100" name="Rectangle 35"/>
          <p:cNvSpPr>
            <a:spLocks noChangeArrowheads="1"/>
          </p:cNvSpPr>
          <p:nvPr/>
        </p:nvSpPr>
        <p:spPr bwMode="auto">
          <a:xfrm>
            <a:off x="8075374" y="2925502"/>
            <a:ext cx="1208098" cy="262168"/>
          </a:xfrm>
          <a:prstGeom prst="rect">
            <a:avLst/>
          </a:prstGeom>
          <a:solidFill>
            <a:srgbClr val="BC204B"/>
          </a:solidFill>
          <a:ln w="19050">
            <a:noFill/>
            <a:miter lim="800000"/>
            <a:headEnd/>
            <a:tailEnd/>
          </a:ln>
        </p:spPr>
        <p:txBody>
          <a:bodyPr lIns="54000" rIns="54000" anchor="ctr" anchorCtr="1"/>
          <a:lstStyle/>
          <a:p>
            <a:pPr algn="ctr" defTabSz="762000">
              <a:spcBef>
                <a:spcPct val="50000"/>
              </a:spcBef>
            </a:pPr>
            <a:r>
              <a:rPr lang="en-US" sz="900" dirty="0" smtClean="0">
                <a:solidFill>
                  <a:schemeClr val="bg1"/>
                </a:solidFill>
              </a:rPr>
              <a:t>Investments </a:t>
            </a:r>
            <a:endParaRPr lang="en-US" sz="900" dirty="0">
              <a:solidFill>
                <a:schemeClr val="bg1"/>
              </a:solidFill>
            </a:endParaRPr>
          </a:p>
        </p:txBody>
      </p:sp>
      <p:sp>
        <p:nvSpPr>
          <p:cNvPr id="101" name="Rectangle 36"/>
          <p:cNvSpPr>
            <a:spLocks noChangeArrowheads="1"/>
          </p:cNvSpPr>
          <p:nvPr/>
        </p:nvSpPr>
        <p:spPr bwMode="auto">
          <a:xfrm>
            <a:off x="8075374" y="3246337"/>
            <a:ext cx="1208098" cy="262168"/>
          </a:xfrm>
          <a:prstGeom prst="rect">
            <a:avLst/>
          </a:prstGeom>
          <a:solidFill>
            <a:srgbClr val="BC204B"/>
          </a:solidFill>
          <a:ln w="19050">
            <a:noFill/>
            <a:miter lim="800000"/>
            <a:headEnd/>
            <a:tailEnd/>
          </a:ln>
        </p:spPr>
        <p:txBody>
          <a:bodyPr lIns="54000" rIns="54000" anchor="ctr" anchorCtr="1"/>
          <a:lstStyle/>
          <a:p>
            <a:pPr algn="ctr" defTabSz="762000">
              <a:spcBef>
                <a:spcPct val="50000"/>
              </a:spcBef>
            </a:pPr>
            <a:r>
              <a:rPr lang="en-US" sz="900" dirty="0" smtClean="0">
                <a:solidFill>
                  <a:schemeClr val="bg1"/>
                </a:solidFill>
              </a:rPr>
              <a:t>Financing cash outs </a:t>
            </a:r>
            <a:endParaRPr lang="en-US" sz="900" dirty="0">
              <a:solidFill>
                <a:schemeClr val="bg1"/>
              </a:solidFill>
            </a:endParaRPr>
          </a:p>
        </p:txBody>
      </p:sp>
      <p:sp>
        <p:nvSpPr>
          <p:cNvPr id="102" name="Rectangle 38"/>
          <p:cNvSpPr>
            <a:spLocks noChangeArrowheads="1"/>
          </p:cNvSpPr>
          <p:nvPr/>
        </p:nvSpPr>
        <p:spPr bwMode="auto">
          <a:xfrm>
            <a:off x="5476800" y="3844977"/>
            <a:ext cx="848493" cy="384448"/>
          </a:xfrm>
          <a:prstGeom prst="rect">
            <a:avLst/>
          </a:prstGeom>
          <a:solidFill>
            <a:schemeClr val="bg1"/>
          </a:solidFill>
          <a:ln w="6350">
            <a:noFill/>
            <a:miter lim="800000"/>
            <a:headEnd/>
            <a:tailEnd/>
          </a:ln>
        </p:spPr>
        <p:txBody>
          <a:bodyPr wrap="none" lIns="54000" tIns="54000" rIns="54000" bIns="0" anchor="ctr"/>
          <a:lstStyle/>
          <a:p>
            <a:pPr algn="ctr"/>
            <a:r>
              <a:rPr lang="en-US" sz="900" dirty="0" smtClean="0">
                <a:solidFill>
                  <a:srgbClr val="009A44"/>
                </a:solidFill>
              </a:rPr>
              <a:t>PLAN </a:t>
            </a:r>
            <a:r>
              <a:rPr lang="en-US" sz="900" dirty="0" smtClean="0">
                <a:solidFill>
                  <a:srgbClr val="747678"/>
                </a:solidFill>
              </a:rPr>
              <a:t>vs. </a:t>
            </a:r>
            <a:r>
              <a:rPr lang="en-US" sz="900" dirty="0" smtClean="0">
                <a:solidFill>
                  <a:srgbClr val="BC204B"/>
                </a:solidFill>
              </a:rPr>
              <a:t>ACTUAL </a:t>
            </a:r>
            <a:endParaRPr lang="en-US" sz="900" dirty="0">
              <a:solidFill>
                <a:srgbClr val="BC204B"/>
              </a:solidFill>
            </a:endParaRPr>
          </a:p>
        </p:txBody>
      </p:sp>
      <p:grpSp>
        <p:nvGrpSpPr>
          <p:cNvPr id="103" name="Gruppieren 102"/>
          <p:cNvGrpSpPr/>
          <p:nvPr/>
        </p:nvGrpSpPr>
        <p:grpSpPr>
          <a:xfrm>
            <a:off x="2446338" y="4169115"/>
            <a:ext cx="6969385" cy="1022203"/>
            <a:chOff x="3368824" y="4009086"/>
            <a:chExt cx="5832648" cy="1004090"/>
          </a:xfrm>
        </p:grpSpPr>
        <p:sp>
          <p:nvSpPr>
            <p:cNvPr id="104" name="Rectangle 29"/>
            <p:cNvSpPr>
              <a:spLocks noChangeArrowheads="1"/>
            </p:cNvSpPr>
            <p:nvPr/>
          </p:nvSpPr>
          <p:spPr bwMode="auto">
            <a:xfrm>
              <a:off x="3368824" y="4009086"/>
              <a:ext cx="5832648" cy="1004090"/>
            </a:xfrm>
            <a:prstGeom prst="rect">
              <a:avLst/>
            </a:prstGeom>
            <a:solidFill>
              <a:srgbClr val="D9D9D9"/>
            </a:solidFill>
            <a:ln w="19050">
              <a:noFill/>
              <a:miter lim="800000"/>
              <a:headEnd/>
              <a:tailEnd/>
            </a:ln>
          </p:spPr>
          <p:txBody>
            <a:bodyPr lIns="54000" rIns="54000" anchor="ctr" anchorCtr="1"/>
            <a:lstStyle/>
            <a:p>
              <a:pPr algn="ctr" defTabSz="762000">
                <a:spcBef>
                  <a:spcPct val="50000"/>
                </a:spcBef>
              </a:pPr>
              <a:endParaRPr lang="en-US" sz="900" dirty="0">
                <a:solidFill>
                  <a:srgbClr val="000000"/>
                </a:solidFill>
              </a:endParaRPr>
            </a:p>
          </p:txBody>
        </p:sp>
        <p:sp>
          <p:nvSpPr>
            <p:cNvPr id="105" name="Rectangle 29"/>
            <p:cNvSpPr>
              <a:spLocks noChangeArrowheads="1"/>
            </p:cNvSpPr>
            <p:nvPr/>
          </p:nvSpPr>
          <p:spPr bwMode="auto">
            <a:xfrm>
              <a:off x="3440832" y="4077072"/>
              <a:ext cx="5688632" cy="864096"/>
            </a:xfrm>
            <a:prstGeom prst="rect">
              <a:avLst/>
            </a:prstGeom>
            <a:solidFill>
              <a:schemeClr val="bg1"/>
            </a:solidFill>
            <a:ln w="19050">
              <a:noFill/>
              <a:miter lim="800000"/>
              <a:headEnd/>
              <a:tailEnd/>
            </a:ln>
          </p:spPr>
          <p:txBody>
            <a:bodyPr lIns="54000" rIns="54000" anchor="ctr" anchorCtr="1"/>
            <a:lstStyle/>
            <a:p>
              <a:pPr marL="216000" lvl="2" indent="-216000">
                <a:spcAft>
                  <a:spcPts val="600"/>
                </a:spcAft>
                <a:buClr>
                  <a:schemeClr val="tx1"/>
                </a:buClr>
                <a:buSzPct val="100000"/>
                <a:buFont typeface="Arial" panose="020B0604020202020204" pitchFamily="34" charset="0"/>
                <a:buChar char="—"/>
                <a:defRPr/>
              </a:pPr>
              <a:r>
                <a:rPr lang="en-US" sz="900" dirty="0" smtClean="0"/>
                <a:t>Analysis of causes for deviation (amount and timing) by category and individually for single largest items </a:t>
              </a:r>
            </a:p>
            <a:p>
              <a:pPr marL="216000" lvl="2" indent="-216000">
                <a:spcAft>
                  <a:spcPts val="600"/>
                </a:spcAft>
                <a:buClr>
                  <a:schemeClr val="tx1"/>
                </a:buClr>
                <a:buSzPct val="100000"/>
                <a:buFont typeface="Arial" panose="020B0604020202020204" pitchFamily="34" charset="0"/>
                <a:buChar char="—"/>
                <a:defRPr/>
              </a:pPr>
              <a:r>
                <a:rPr lang="en-US" sz="900" dirty="0" smtClean="0"/>
                <a:t>Analysis of liquidity reserve and utilization of financing </a:t>
              </a:r>
            </a:p>
            <a:p>
              <a:pPr marL="216000" lvl="2" indent="-216000">
                <a:spcAft>
                  <a:spcPts val="600"/>
                </a:spcAft>
                <a:buClr>
                  <a:schemeClr val="tx1"/>
                </a:buClr>
                <a:buSzPct val="100000"/>
                <a:buFont typeface="Arial" panose="020B0604020202020204" pitchFamily="34" charset="0"/>
                <a:buChar char="—"/>
                <a:defRPr/>
              </a:pPr>
              <a:r>
                <a:rPr lang="en-US" sz="900" dirty="0" smtClean="0"/>
                <a:t>Transfer of results (e.g. new information or process improvements) into the cash forecast process </a:t>
              </a:r>
              <a:endParaRPr lang="en-US" sz="900" dirty="0"/>
            </a:p>
          </p:txBody>
        </p:sp>
      </p:grpSp>
      <p:sp>
        <p:nvSpPr>
          <p:cNvPr id="106" name="Gleichschenkliges Dreieck 105"/>
          <p:cNvSpPr/>
          <p:nvPr/>
        </p:nvSpPr>
        <p:spPr>
          <a:xfrm flipV="1">
            <a:off x="5029678" y="3823831"/>
            <a:ext cx="1601509" cy="128223"/>
          </a:xfrm>
          <a:prstGeom prst="triangle">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107" name="Text Box 44"/>
          <p:cNvSpPr txBox="1">
            <a:spLocks noChangeArrowheads="1"/>
          </p:cNvSpPr>
          <p:nvPr/>
        </p:nvSpPr>
        <p:spPr bwMode="auto">
          <a:xfrm>
            <a:off x="2456598" y="1429739"/>
            <a:ext cx="6960469" cy="138499"/>
          </a:xfrm>
          <a:prstGeom prst="rect">
            <a:avLst/>
          </a:prstGeom>
          <a:noFill/>
          <a:ln w="9525">
            <a:noFill/>
            <a:miter lim="800000"/>
            <a:headEnd/>
            <a:tailEnd/>
          </a:ln>
        </p:spPr>
        <p:txBody>
          <a:bodyPr wrap="square" lIns="0" tIns="0" rIns="0" bIns="0" anchor="ctr">
            <a:spAutoFit/>
          </a:bodyPr>
          <a:lstStyle/>
          <a:p>
            <a:pPr defTabSz="801688">
              <a:spcBef>
                <a:spcPct val="20000"/>
              </a:spcBef>
            </a:pPr>
            <a:r>
              <a:rPr lang="en-US" sz="900" b="1" dirty="0" smtClean="0">
                <a:solidFill>
                  <a:srgbClr val="00338D"/>
                </a:solidFill>
              </a:rPr>
              <a:t>Deviation analysis </a:t>
            </a:r>
          </a:p>
        </p:txBody>
      </p:sp>
      <p:sp>
        <p:nvSpPr>
          <p:cNvPr id="109" name="Rectangle 2"/>
          <p:cNvSpPr>
            <a:spLocks noChangeArrowheads="1"/>
          </p:cNvSpPr>
          <p:nvPr>
            <p:custDataLst>
              <p:tags r:id="rId1"/>
            </p:custDataLst>
          </p:nvPr>
        </p:nvSpPr>
        <p:spPr bwMode="auto">
          <a:xfrm>
            <a:off x="2456598" y="1706468"/>
            <a:ext cx="3025433" cy="1860871"/>
          </a:xfrm>
          <a:prstGeom prst="rect">
            <a:avLst/>
          </a:prstGeom>
          <a:noFill/>
          <a:ln w="6350" algn="ctr">
            <a:solidFill>
              <a:srgbClr val="009A44"/>
            </a:solidFill>
            <a:miter lim="800000"/>
            <a:headEnd type="none" w="sm" len="sm"/>
            <a:tailEnd type="none" w="sm" len="sm"/>
          </a:ln>
          <a:effectLst/>
        </p:spPr>
        <p:txBody>
          <a:bodyPr wrap="none" lIns="54000" tIns="54000" rIns="54000" bIns="54000"/>
          <a:lstStyle/>
          <a:p>
            <a:pPr algn="ctr" defTabSz="762000" eaLnBrk="0" hangingPunct="0"/>
            <a:r>
              <a:rPr lang="en-US" sz="900" b="1" cap="all" dirty="0" smtClean="0">
                <a:solidFill>
                  <a:srgbClr val="009A44"/>
                </a:solidFill>
              </a:rPr>
              <a:t>Plan</a:t>
            </a:r>
            <a:endParaRPr lang="en-US" sz="900" b="1" cap="all" dirty="0">
              <a:solidFill>
                <a:srgbClr val="009A44"/>
              </a:solidFill>
            </a:endParaRPr>
          </a:p>
        </p:txBody>
      </p:sp>
      <p:sp>
        <p:nvSpPr>
          <p:cNvPr id="110" name="Rectangle 2"/>
          <p:cNvSpPr>
            <a:spLocks noChangeArrowheads="1"/>
          </p:cNvSpPr>
          <p:nvPr>
            <p:custDataLst>
              <p:tags r:id="rId2"/>
            </p:custDataLst>
          </p:nvPr>
        </p:nvSpPr>
        <p:spPr bwMode="auto">
          <a:xfrm>
            <a:off x="6381374" y="1706468"/>
            <a:ext cx="3025433" cy="1860871"/>
          </a:xfrm>
          <a:prstGeom prst="rect">
            <a:avLst/>
          </a:prstGeom>
          <a:noFill/>
          <a:ln w="6350" algn="ctr">
            <a:solidFill>
              <a:srgbClr val="BC204B"/>
            </a:solidFill>
            <a:miter lim="800000"/>
            <a:headEnd type="none" w="sm" len="sm"/>
            <a:tailEnd type="none" w="sm" len="sm"/>
          </a:ln>
          <a:effectLst/>
        </p:spPr>
        <p:txBody>
          <a:bodyPr wrap="none" lIns="54000" tIns="54000" rIns="54000" bIns="54000"/>
          <a:lstStyle/>
          <a:p>
            <a:pPr algn="ctr" defTabSz="762000" eaLnBrk="0" hangingPunct="0"/>
            <a:r>
              <a:rPr lang="en-US" sz="900" b="1" cap="all" dirty="0" smtClean="0">
                <a:solidFill>
                  <a:srgbClr val="BC204B"/>
                </a:solidFill>
              </a:rPr>
              <a:t>Actual</a:t>
            </a:r>
            <a:endParaRPr lang="en-US" sz="900" b="1" cap="all" dirty="0">
              <a:solidFill>
                <a:srgbClr val="BC204B"/>
              </a:solidFill>
            </a:endParaRPr>
          </a:p>
        </p:txBody>
      </p:sp>
    </p:spTree>
    <p:extLst>
      <p:ext uri="{BB962C8B-B14F-4D97-AF65-F5344CB8AC3E}">
        <p14:creationId xmlns:p14="http://schemas.microsoft.com/office/powerpoint/2010/main" val="11269919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dirty="0" smtClean="0"/>
              <a:t>[... </a:t>
            </a:r>
            <a:r>
              <a:rPr lang="en-US" dirty="0"/>
              <a:t>Following questions can be used to assess the methodology and accuracy of the liquidity planning currently used by the </a:t>
            </a:r>
            <a:r>
              <a:rPr lang="en-US" dirty="0" smtClean="0"/>
              <a:t>client...]</a:t>
            </a:r>
            <a:endParaRPr lang="en-US" dirty="0"/>
          </a:p>
        </p:txBody>
      </p:sp>
      <p:sp>
        <p:nvSpPr>
          <p:cNvPr id="4" name="Titel 3"/>
          <p:cNvSpPr>
            <a:spLocks noGrp="1"/>
          </p:cNvSpPr>
          <p:nvPr>
            <p:ph type="title"/>
          </p:nvPr>
        </p:nvSpPr>
        <p:spPr/>
        <p:txBody>
          <a:bodyPr/>
          <a:lstStyle/>
          <a:p>
            <a:r>
              <a:rPr lang="en-US" dirty="0"/>
              <a:t>1. Is there a reliable, i.e. methodically produced, liquidity planning on a monthly basis?</a:t>
            </a:r>
          </a:p>
        </p:txBody>
      </p:sp>
      <p:sp>
        <p:nvSpPr>
          <p:cNvPr id="3" name="Textplatzhalter 2"/>
          <p:cNvSpPr>
            <a:spLocks noGrp="1"/>
          </p:cNvSpPr>
          <p:nvPr>
            <p:ph type="body" sz="quarter" idx="13"/>
          </p:nvPr>
        </p:nvSpPr>
        <p:spPr/>
        <p:txBody>
          <a:bodyPr/>
          <a:lstStyle/>
          <a:p>
            <a:r>
              <a:rPr lang="en-US" dirty="0"/>
              <a:t>Cash Management</a:t>
            </a:r>
          </a:p>
        </p:txBody>
      </p:sp>
      <p:sp>
        <p:nvSpPr>
          <p:cNvPr id="2" name="Textplatzhalter 1"/>
          <p:cNvSpPr>
            <a:spLocks noGrp="1"/>
          </p:cNvSpPr>
          <p:nvPr>
            <p:ph type="body" sz="quarter" idx="12"/>
          </p:nvPr>
        </p:nvSpPr>
        <p:spPr>
          <a:xfrm>
            <a:off x="6028690" y="1422400"/>
            <a:ext cx="3402000" cy="4604400"/>
          </a:xfrm>
        </p:spPr>
        <p:txBody>
          <a:bodyPr/>
          <a:lstStyle/>
          <a:p>
            <a:pPr lvl="2"/>
            <a:r>
              <a:rPr lang="en-US" dirty="0" smtClean="0"/>
              <a:t>Are </a:t>
            </a:r>
            <a:r>
              <a:rPr lang="en-US" dirty="0"/>
              <a:t>bank debt and other financing instruments being regularly evaluated in terms of volume and cost?</a:t>
            </a:r>
          </a:p>
          <a:p>
            <a:endParaRPr lang="en-US" dirty="0"/>
          </a:p>
        </p:txBody>
      </p:sp>
      <p:sp>
        <p:nvSpPr>
          <p:cNvPr id="28" name="Textplatzhalter 1"/>
          <p:cNvSpPr txBox="1">
            <a:spLocks/>
          </p:cNvSpPr>
          <p:nvPr/>
        </p:nvSpPr>
        <p:spPr>
          <a:xfrm>
            <a:off x="2458115" y="1422400"/>
            <a:ext cx="3402000" cy="4604400"/>
          </a:xfrm>
          <a:prstGeom prst="rect">
            <a:avLst/>
          </a:prstGeom>
          <a:ln>
            <a:noFill/>
          </a:ln>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en-US" dirty="0"/>
              <a:t>Is there a direct liquidity planning on a monthly rolling basis? </a:t>
            </a:r>
          </a:p>
          <a:p>
            <a:pPr lvl="2"/>
            <a:r>
              <a:rPr lang="en-US" dirty="0"/>
              <a:t>Are the operational divisions involved in the planning process on an ongoing basis? </a:t>
            </a:r>
          </a:p>
          <a:p>
            <a:pPr lvl="2"/>
            <a:r>
              <a:rPr lang="en-US" dirty="0"/>
              <a:t>How frequently is this planning being updated (monthly, weekly)?</a:t>
            </a:r>
          </a:p>
          <a:p>
            <a:pPr lvl="2"/>
            <a:r>
              <a:rPr lang="en-US" dirty="0"/>
              <a:t>How frequently is the liquidity status being reported on the cash generating unit level, company level, group level (daily, weekly, monthly)? </a:t>
            </a:r>
          </a:p>
          <a:p>
            <a:pPr lvl="2"/>
            <a:r>
              <a:rPr lang="en-US" dirty="0"/>
              <a:t>How frequently is the deviation analysis of the liquidity plan being performed (back-testing)?</a:t>
            </a:r>
          </a:p>
          <a:p>
            <a:pPr lvl="2"/>
            <a:r>
              <a:rPr lang="en-US" dirty="0"/>
              <a:t>Do all planning units use the same definitions, data basis and tools? </a:t>
            </a:r>
          </a:p>
          <a:p>
            <a:pPr lvl="2"/>
            <a:r>
              <a:rPr lang="en-US" dirty="0"/>
              <a:t>Are the cash management rules being followed by the operational divisions? How is this controlled and ensured? </a:t>
            </a:r>
          </a:p>
          <a:p>
            <a:pPr lvl="2"/>
            <a:r>
              <a:rPr lang="en-US" dirty="0"/>
              <a:t>Has a minimum liquidity reserve been defined? Have „asap“(immediate) measures increasing liquidity been defined for the case the minimum reserve is forecast to be underrun?</a:t>
            </a:r>
          </a:p>
          <a:p>
            <a:pPr lvl="2"/>
            <a:r>
              <a:rPr lang="en-US" dirty="0"/>
              <a:t>Are scenario analyses being performed regularly in order to identify potential liquidity short falls? </a:t>
            </a:r>
            <a:endParaRPr lang="en-US" dirty="0" smtClean="0"/>
          </a:p>
          <a:p>
            <a:pPr lvl="2"/>
            <a:r>
              <a:rPr lang="en-US" dirty="0"/>
              <a:t>Does an aggregation of liquidity planning and liquidity management on the highest possible level (e.g. group) take place?</a:t>
            </a:r>
          </a:p>
          <a:p>
            <a:pPr lvl="2"/>
            <a:r>
              <a:rPr lang="en-US" dirty="0"/>
              <a:t>Have the legal (e.g. company law), contractual (e.g. covenants) and money transfer restrictions (e.g. transfer abroad) been accounted for during this integration </a:t>
            </a:r>
            <a:r>
              <a:rPr lang="en-US" dirty="0" smtClean="0"/>
              <a:t>process?</a:t>
            </a:r>
          </a:p>
          <a:p>
            <a:pPr lvl="2"/>
            <a:r>
              <a:rPr lang="en-US" dirty="0"/>
              <a:t>Are the </a:t>
            </a:r>
            <a:r>
              <a:rPr lang="en-US" dirty="0" smtClean="0"/>
              <a:t>decentered </a:t>
            </a:r>
            <a:r>
              <a:rPr lang="en-US" dirty="0"/>
              <a:t>liquidity surpluses being monitored on an ongoing basis? </a:t>
            </a:r>
            <a:r>
              <a:rPr lang="en-US" dirty="0" smtClean="0"/>
              <a:t> </a:t>
            </a:r>
            <a:endParaRPr lang="en-US" dirty="0"/>
          </a:p>
          <a:p>
            <a:pPr lvl="2"/>
            <a:endParaRPr lang="en-US" dirty="0"/>
          </a:p>
        </p:txBody>
      </p:sp>
    </p:spTree>
    <p:extLst>
      <p:ext uri="{BB962C8B-B14F-4D97-AF65-F5344CB8AC3E}">
        <p14:creationId xmlns:p14="http://schemas.microsoft.com/office/powerpoint/2010/main" val="32512718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p:cNvPicPr>
            <a:picLocks/>
          </p:cNvPicPr>
          <p:nvPr>
            <p:custDataLst>
              <p:tags r:id="rId2"/>
            </p:custDataLst>
          </p:nvPr>
        </p:nvPicPr>
        <p:blipFill>
          <a:blip r:embed="rId50"/>
          <a:stretch>
            <a:fillRect/>
          </a:stretch>
        </p:blipFill>
        <p:spPr>
          <a:xfrm>
            <a:off x="2452986" y="5050231"/>
            <a:ext cx="6954208" cy="980641"/>
          </a:xfrm>
          <a:prstGeom prst="rect">
            <a:avLst/>
          </a:prstGeom>
        </p:spPr>
      </p:pic>
      <p:pic>
        <p:nvPicPr>
          <p:cNvPr id="63" name="Grafik 62"/>
          <p:cNvPicPr>
            <a:picLocks noChangeAspect="1"/>
          </p:cNvPicPr>
          <p:nvPr>
            <p:custDataLst>
              <p:tags r:id="rId3"/>
            </p:custDataLst>
          </p:nvPr>
        </p:nvPicPr>
        <p:blipFill rotWithShape="1">
          <a:blip r:embed="rId51"/>
          <a:srcRect l="5385" r="2091" b="6535"/>
          <a:stretch/>
        </p:blipFill>
        <p:spPr>
          <a:xfrm>
            <a:off x="2447637" y="1412547"/>
            <a:ext cx="6991928" cy="3251817"/>
          </a:xfrm>
          <a:prstGeom prst="rect">
            <a:avLst/>
          </a:prstGeom>
        </p:spPr>
      </p:pic>
      <p:grpSp>
        <p:nvGrpSpPr>
          <p:cNvPr id="127" name="Gruppieren 126"/>
          <p:cNvGrpSpPr/>
          <p:nvPr/>
        </p:nvGrpSpPr>
        <p:grpSpPr>
          <a:xfrm>
            <a:off x="2426111" y="1590656"/>
            <a:ext cx="7048499" cy="3033618"/>
            <a:chOff x="2460939" y="1458587"/>
            <a:chExt cx="7148095" cy="2740937"/>
          </a:xfrm>
        </p:grpSpPr>
        <p:sp>
          <p:nvSpPr>
            <p:cNvPr id="86" name="Textfeld 85"/>
            <p:cNvSpPr txBox="1"/>
            <p:nvPr>
              <p:custDataLst>
                <p:tags r:id="rId12"/>
              </p:custDataLst>
            </p:nvPr>
          </p:nvSpPr>
          <p:spPr>
            <a:xfrm>
              <a:off x="2460939" y="1711786"/>
              <a:ext cx="263355" cy="111233"/>
            </a:xfrm>
            <a:prstGeom prst="rect">
              <a:avLst/>
            </a:prstGeom>
            <a:noFill/>
          </p:spPr>
          <p:txBody>
            <a:bodyPr wrap="none" lIns="0" tIns="0" rIns="0" bIns="0" rtlCol="0">
              <a:spAutoFit/>
            </a:bodyPr>
            <a:lstStyle/>
            <a:p>
              <a:r>
                <a:rPr lang="en-US" sz="800" dirty="0" smtClean="0">
                  <a:solidFill>
                    <a:srgbClr val="000000"/>
                  </a:solidFill>
                  <a:cs typeface="Arial" pitchFamily="34" charset="0"/>
                </a:rPr>
                <a:t>100.0</a:t>
              </a:r>
              <a:endParaRPr lang="en-US" sz="800" dirty="0">
                <a:solidFill>
                  <a:srgbClr val="000000"/>
                </a:solidFill>
                <a:cs typeface="Arial" pitchFamily="34" charset="0"/>
              </a:endParaRPr>
            </a:p>
          </p:txBody>
        </p:sp>
        <p:sp>
          <p:nvSpPr>
            <p:cNvPr id="87" name="Rechteck 86"/>
            <p:cNvSpPr/>
            <p:nvPr>
              <p:custDataLst>
                <p:tags r:id="rId13"/>
              </p:custDataLst>
            </p:nvPr>
          </p:nvSpPr>
          <p:spPr>
            <a:xfrm rot="20700000">
              <a:off x="2561525" y="2354725"/>
              <a:ext cx="434954" cy="588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cxnSp>
          <p:nvCxnSpPr>
            <p:cNvPr id="88" name="Gerade Verbindung 169"/>
            <p:cNvCxnSpPr/>
            <p:nvPr>
              <p:custDataLst>
                <p:tags r:id="rId14"/>
              </p:custDataLst>
            </p:nvPr>
          </p:nvCxnSpPr>
          <p:spPr>
            <a:xfrm flipV="1">
              <a:off x="2709115" y="2352467"/>
              <a:ext cx="144000" cy="1143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Gerade Verbindung 170"/>
            <p:cNvCxnSpPr/>
            <p:nvPr>
              <p:custDataLst>
                <p:tags r:id="rId15"/>
              </p:custDataLst>
            </p:nvPr>
          </p:nvCxnSpPr>
          <p:spPr>
            <a:xfrm flipV="1">
              <a:off x="2709115" y="2291506"/>
              <a:ext cx="144000" cy="1066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 name="Gerade Verbindung 176"/>
            <p:cNvCxnSpPr/>
            <p:nvPr>
              <p:custDataLst>
                <p:tags r:id="rId16"/>
              </p:custDataLst>
            </p:nvPr>
          </p:nvCxnSpPr>
          <p:spPr>
            <a:xfrm>
              <a:off x="3144805" y="1514589"/>
              <a:ext cx="0" cy="2268000"/>
            </a:xfrm>
            <a:prstGeom prst="line">
              <a:avLst/>
            </a:prstGeom>
            <a:ln w="158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91" name="Gerade Verbindung 177"/>
            <p:cNvCxnSpPr/>
            <p:nvPr>
              <p:custDataLst>
                <p:tags r:id="rId17"/>
              </p:custDataLst>
            </p:nvPr>
          </p:nvCxnSpPr>
          <p:spPr>
            <a:xfrm>
              <a:off x="4968416" y="1514589"/>
              <a:ext cx="0" cy="2268000"/>
            </a:xfrm>
            <a:prstGeom prst="line">
              <a:avLst/>
            </a:prstGeom>
            <a:ln w="158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92" name="Gerade Verbindung 178"/>
            <p:cNvCxnSpPr/>
            <p:nvPr>
              <p:custDataLst>
                <p:tags r:id="rId18"/>
              </p:custDataLst>
            </p:nvPr>
          </p:nvCxnSpPr>
          <p:spPr>
            <a:xfrm>
              <a:off x="6784407" y="1514589"/>
              <a:ext cx="0" cy="2268000"/>
            </a:xfrm>
            <a:prstGeom prst="line">
              <a:avLst/>
            </a:prstGeom>
            <a:ln w="158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93" name="Gerade Verbindung 179"/>
            <p:cNvCxnSpPr/>
            <p:nvPr>
              <p:custDataLst>
                <p:tags r:id="rId19"/>
              </p:custDataLst>
            </p:nvPr>
          </p:nvCxnSpPr>
          <p:spPr>
            <a:xfrm>
              <a:off x="8907097" y="1514589"/>
              <a:ext cx="0" cy="2268000"/>
            </a:xfrm>
            <a:prstGeom prst="line">
              <a:avLst/>
            </a:prstGeom>
            <a:ln w="158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94" name="Gerade Verbindung 180"/>
            <p:cNvCxnSpPr/>
            <p:nvPr>
              <p:custDataLst>
                <p:tags r:id="rId20"/>
              </p:custDataLst>
            </p:nvPr>
          </p:nvCxnSpPr>
          <p:spPr>
            <a:xfrm>
              <a:off x="8600397" y="1514589"/>
              <a:ext cx="0" cy="2268000"/>
            </a:xfrm>
            <a:prstGeom prst="line">
              <a:avLst/>
            </a:prstGeom>
            <a:ln w="15875">
              <a:solidFill>
                <a:srgbClr val="747678"/>
              </a:solidFill>
              <a:prstDash val="sysDash"/>
            </a:ln>
          </p:spPr>
          <p:style>
            <a:lnRef idx="1">
              <a:schemeClr val="accent1"/>
            </a:lnRef>
            <a:fillRef idx="0">
              <a:schemeClr val="accent1"/>
            </a:fillRef>
            <a:effectRef idx="0">
              <a:schemeClr val="accent1"/>
            </a:effectRef>
            <a:fontRef idx="minor">
              <a:schemeClr val="tx1"/>
            </a:fontRef>
          </p:style>
        </p:cxnSp>
        <p:sp>
          <p:nvSpPr>
            <p:cNvPr id="95" name="Textfeld 94"/>
            <p:cNvSpPr txBox="1"/>
            <p:nvPr>
              <p:custDataLst>
                <p:tags r:id="rId21"/>
              </p:custDataLst>
            </p:nvPr>
          </p:nvSpPr>
          <p:spPr>
            <a:xfrm>
              <a:off x="2894741" y="1458587"/>
              <a:ext cx="234094" cy="111233"/>
            </a:xfrm>
            <a:prstGeom prst="rect">
              <a:avLst/>
            </a:prstGeom>
            <a:noFill/>
          </p:spPr>
          <p:txBody>
            <a:bodyPr wrap="none" lIns="0" tIns="0" rIns="0" bIns="0" rtlCol="0">
              <a:spAutoFit/>
            </a:bodyPr>
            <a:lstStyle/>
            <a:p>
              <a:r>
                <a:rPr lang="en-US" sz="800" dirty="0" smtClean="0">
                  <a:solidFill>
                    <a:srgbClr val="000000"/>
                  </a:solidFill>
                  <a:cs typeface="Arial" pitchFamily="34" charset="0"/>
                </a:rPr>
                <a:t>2011</a:t>
              </a:r>
              <a:endParaRPr lang="en-US" sz="800" dirty="0">
                <a:solidFill>
                  <a:srgbClr val="000000"/>
                </a:solidFill>
                <a:cs typeface="Arial" pitchFamily="34" charset="0"/>
              </a:endParaRPr>
            </a:p>
          </p:txBody>
        </p:sp>
        <p:sp>
          <p:nvSpPr>
            <p:cNvPr id="96" name="Textfeld 95"/>
            <p:cNvSpPr txBox="1"/>
            <p:nvPr>
              <p:custDataLst>
                <p:tags r:id="rId22"/>
              </p:custDataLst>
            </p:nvPr>
          </p:nvSpPr>
          <p:spPr>
            <a:xfrm>
              <a:off x="4093595" y="1458587"/>
              <a:ext cx="234094" cy="111233"/>
            </a:xfrm>
            <a:prstGeom prst="rect">
              <a:avLst/>
            </a:prstGeom>
            <a:noFill/>
          </p:spPr>
          <p:txBody>
            <a:bodyPr wrap="none" lIns="0" tIns="0" rIns="0" bIns="0" rtlCol="0">
              <a:spAutoFit/>
            </a:bodyPr>
            <a:lstStyle/>
            <a:p>
              <a:r>
                <a:rPr lang="en-US" sz="800" dirty="0" smtClean="0">
                  <a:solidFill>
                    <a:srgbClr val="000000"/>
                  </a:solidFill>
                  <a:cs typeface="Arial" pitchFamily="34" charset="0"/>
                </a:rPr>
                <a:t>2012</a:t>
              </a:r>
              <a:endParaRPr lang="en-US" sz="800" dirty="0">
                <a:solidFill>
                  <a:srgbClr val="000000"/>
                </a:solidFill>
                <a:cs typeface="Arial" pitchFamily="34" charset="0"/>
              </a:endParaRPr>
            </a:p>
          </p:txBody>
        </p:sp>
        <p:sp>
          <p:nvSpPr>
            <p:cNvPr id="97" name="Textfeld 96"/>
            <p:cNvSpPr txBox="1"/>
            <p:nvPr>
              <p:custDataLst>
                <p:tags r:id="rId23"/>
              </p:custDataLst>
            </p:nvPr>
          </p:nvSpPr>
          <p:spPr>
            <a:xfrm>
              <a:off x="5921016" y="1458587"/>
              <a:ext cx="234094" cy="111233"/>
            </a:xfrm>
            <a:prstGeom prst="rect">
              <a:avLst/>
            </a:prstGeom>
            <a:noFill/>
          </p:spPr>
          <p:txBody>
            <a:bodyPr wrap="none" lIns="0" tIns="0" rIns="0" bIns="0" rtlCol="0">
              <a:spAutoFit/>
            </a:bodyPr>
            <a:lstStyle/>
            <a:p>
              <a:r>
                <a:rPr lang="en-US" sz="800" dirty="0" smtClean="0">
                  <a:solidFill>
                    <a:srgbClr val="000000"/>
                  </a:solidFill>
                  <a:cs typeface="Arial" pitchFamily="34" charset="0"/>
                </a:rPr>
                <a:t>2013</a:t>
              </a:r>
              <a:endParaRPr lang="en-US" sz="800" dirty="0">
                <a:solidFill>
                  <a:srgbClr val="000000"/>
                </a:solidFill>
                <a:cs typeface="Arial" pitchFamily="34" charset="0"/>
              </a:endParaRPr>
            </a:p>
          </p:txBody>
        </p:sp>
        <p:sp>
          <p:nvSpPr>
            <p:cNvPr id="98" name="Textfeld 97"/>
            <p:cNvSpPr txBox="1"/>
            <p:nvPr>
              <p:custDataLst>
                <p:tags r:id="rId24"/>
              </p:custDataLst>
            </p:nvPr>
          </p:nvSpPr>
          <p:spPr>
            <a:xfrm>
              <a:off x="7744626" y="1458587"/>
              <a:ext cx="234094" cy="111233"/>
            </a:xfrm>
            <a:prstGeom prst="rect">
              <a:avLst/>
            </a:prstGeom>
            <a:noFill/>
          </p:spPr>
          <p:txBody>
            <a:bodyPr wrap="none" lIns="0" tIns="0" rIns="0" bIns="0" rtlCol="0">
              <a:spAutoFit/>
            </a:bodyPr>
            <a:lstStyle/>
            <a:p>
              <a:r>
                <a:rPr lang="en-US" sz="800" dirty="0" smtClean="0">
                  <a:solidFill>
                    <a:srgbClr val="000000"/>
                  </a:solidFill>
                  <a:cs typeface="Arial" pitchFamily="34" charset="0"/>
                </a:rPr>
                <a:t>2014</a:t>
              </a:r>
              <a:endParaRPr lang="en-US" sz="800" dirty="0">
                <a:solidFill>
                  <a:srgbClr val="000000"/>
                </a:solidFill>
                <a:cs typeface="Arial" pitchFamily="34" charset="0"/>
              </a:endParaRPr>
            </a:p>
          </p:txBody>
        </p:sp>
        <p:sp>
          <p:nvSpPr>
            <p:cNvPr id="99" name="Textfeld 98"/>
            <p:cNvSpPr txBox="1"/>
            <p:nvPr>
              <p:custDataLst>
                <p:tags r:id="rId25"/>
              </p:custDataLst>
            </p:nvPr>
          </p:nvSpPr>
          <p:spPr>
            <a:xfrm>
              <a:off x="8650535" y="1458587"/>
              <a:ext cx="234094" cy="111233"/>
            </a:xfrm>
            <a:prstGeom prst="rect">
              <a:avLst/>
            </a:prstGeom>
            <a:noFill/>
          </p:spPr>
          <p:txBody>
            <a:bodyPr wrap="none" lIns="0" tIns="0" rIns="0" bIns="0" rtlCol="0">
              <a:spAutoFit/>
            </a:bodyPr>
            <a:lstStyle/>
            <a:p>
              <a:r>
                <a:rPr lang="en-US" sz="800" dirty="0" smtClean="0">
                  <a:solidFill>
                    <a:srgbClr val="000000"/>
                  </a:solidFill>
                  <a:cs typeface="Arial" pitchFamily="34" charset="0"/>
                </a:rPr>
                <a:t>2015</a:t>
              </a:r>
              <a:endParaRPr lang="en-US" sz="800" dirty="0">
                <a:solidFill>
                  <a:srgbClr val="000000"/>
                </a:solidFill>
                <a:cs typeface="Arial" pitchFamily="34" charset="0"/>
              </a:endParaRPr>
            </a:p>
          </p:txBody>
        </p:sp>
        <p:sp>
          <p:nvSpPr>
            <p:cNvPr id="100" name="Textfeld 99"/>
            <p:cNvSpPr txBox="1"/>
            <p:nvPr>
              <p:custDataLst>
                <p:tags r:id="rId26"/>
              </p:custDataLst>
            </p:nvPr>
          </p:nvSpPr>
          <p:spPr>
            <a:xfrm>
              <a:off x="9005019" y="1458587"/>
              <a:ext cx="234094" cy="111233"/>
            </a:xfrm>
            <a:prstGeom prst="rect">
              <a:avLst/>
            </a:prstGeom>
            <a:noFill/>
          </p:spPr>
          <p:txBody>
            <a:bodyPr wrap="none" lIns="0" tIns="0" rIns="0" bIns="0" rtlCol="0">
              <a:spAutoFit/>
            </a:bodyPr>
            <a:lstStyle/>
            <a:p>
              <a:r>
                <a:rPr lang="en-US" sz="800" dirty="0" smtClean="0">
                  <a:solidFill>
                    <a:srgbClr val="000000"/>
                  </a:solidFill>
                  <a:cs typeface="Arial" pitchFamily="34" charset="0"/>
                </a:rPr>
                <a:t>2016</a:t>
              </a:r>
              <a:endParaRPr lang="en-US" sz="800" dirty="0">
                <a:solidFill>
                  <a:srgbClr val="000000"/>
                </a:solidFill>
                <a:cs typeface="Arial" pitchFamily="34" charset="0"/>
              </a:endParaRPr>
            </a:p>
          </p:txBody>
        </p:sp>
        <p:sp>
          <p:nvSpPr>
            <p:cNvPr id="101" name="Textfeld 100"/>
            <p:cNvSpPr txBox="1"/>
            <p:nvPr>
              <p:custDataLst>
                <p:tags r:id="rId27"/>
              </p:custDataLst>
            </p:nvPr>
          </p:nvSpPr>
          <p:spPr>
            <a:xfrm>
              <a:off x="7556600" y="2490355"/>
              <a:ext cx="813309" cy="222466"/>
            </a:xfrm>
            <a:prstGeom prst="rect">
              <a:avLst/>
            </a:prstGeom>
            <a:noFill/>
          </p:spPr>
          <p:txBody>
            <a:bodyPr wrap="square" lIns="0" tIns="0" rIns="0" bIns="0" rtlCol="0">
              <a:spAutoFit/>
            </a:bodyPr>
            <a:lstStyle/>
            <a:p>
              <a:pPr algn="r"/>
              <a:r>
                <a:rPr lang="en-US" sz="800" b="1" dirty="0" smtClean="0">
                  <a:solidFill>
                    <a:schemeClr val="tx2"/>
                  </a:solidFill>
                </a:rPr>
                <a:t>Corporate planning</a:t>
              </a:r>
              <a:endParaRPr lang="en-US" sz="800" b="1" dirty="0">
                <a:solidFill>
                  <a:schemeClr val="tx2"/>
                </a:solidFill>
              </a:endParaRPr>
            </a:p>
          </p:txBody>
        </p:sp>
        <p:sp>
          <p:nvSpPr>
            <p:cNvPr id="102" name="Textfeld 101"/>
            <p:cNvSpPr txBox="1"/>
            <p:nvPr>
              <p:custDataLst>
                <p:tags r:id="rId28"/>
              </p:custDataLst>
            </p:nvPr>
          </p:nvSpPr>
          <p:spPr>
            <a:xfrm>
              <a:off x="9266555" y="1679330"/>
              <a:ext cx="294139" cy="111233"/>
            </a:xfrm>
            <a:prstGeom prst="rect">
              <a:avLst/>
            </a:prstGeom>
            <a:solidFill>
              <a:schemeClr val="bg1"/>
            </a:solidFill>
          </p:spPr>
          <p:txBody>
            <a:bodyPr wrap="square" lIns="0" tIns="0" rIns="0" bIns="0" rtlCol="0">
              <a:spAutoFit/>
            </a:bodyPr>
            <a:lstStyle/>
            <a:p>
              <a:r>
                <a:rPr lang="en-US" sz="800" b="1" dirty="0" smtClean="0">
                  <a:solidFill>
                    <a:schemeClr val="tx2"/>
                  </a:solidFill>
                </a:rPr>
                <a:t>95.9</a:t>
              </a:r>
              <a:endParaRPr lang="en-US" sz="800" b="1" dirty="0">
                <a:solidFill>
                  <a:schemeClr val="tx2"/>
                </a:solidFill>
              </a:endParaRPr>
            </a:p>
          </p:txBody>
        </p:sp>
        <p:sp>
          <p:nvSpPr>
            <p:cNvPr id="103" name="Textfeld 102"/>
            <p:cNvSpPr txBox="1"/>
            <p:nvPr>
              <p:custDataLst>
                <p:tags r:id="rId29"/>
              </p:custDataLst>
            </p:nvPr>
          </p:nvSpPr>
          <p:spPr>
            <a:xfrm>
              <a:off x="9266555" y="2481878"/>
              <a:ext cx="289754" cy="111233"/>
            </a:xfrm>
            <a:prstGeom prst="rect">
              <a:avLst/>
            </a:prstGeom>
            <a:solidFill>
              <a:schemeClr val="bg1"/>
            </a:solidFill>
          </p:spPr>
          <p:txBody>
            <a:bodyPr wrap="square" lIns="0" tIns="0" rIns="0" bIns="0" rtlCol="0">
              <a:spAutoFit/>
            </a:bodyPr>
            <a:lstStyle/>
            <a:p>
              <a:r>
                <a:rPr lang="en-US" sz="800" b="1" dirty="0" smtClean="0">
                  <a:solidFill>
                    <a:schemeClr val="accent2"/>
                  </a:solidFill>
                </a:rPr>
                <a:t>63.6</a:t>
              </a:r>
              <a:endParaRPr lang="en-US" sz="800" b="1" dirty="0">
                <a:solidFill>
                  <a:schemeClr val="accent2"/>
                </a:solidFill>
              </a:endParaRPr>
            </a:p>
          </p:txBody>
        </p:sp>
        <p:sp>
          <p:nvSpPr>
            <p:cNvPr id="104" name="Textfeld 103"/>
            <p:cNvSpPr txBox="1"/>
            <p:nvPr>
              <p:custDataLst>
                <p:tags r:id="rId30"/>
              </p:custDataLst>
            </p:nvPr>
          </p:nvSpPr>
          <p:spPr>
            <a:xfrm>
              <a:off x="4256726" y="3647315"/>
              <a:ext cx="207469" cy="111233"/>
            </a:xfrm>
            <a:prstGeom prst="rect">
              <a:avLst/>
            </a:prstGeom>
            <a:solidFill>
              <a:schemeClr val="bg1">
                <a:alpha val="70000"/>
              </a:schemeClr>
            </a:solidFill>
          </p:spPr>
          <p:txBody>
            <a:bodyPr wrap="square" lIns="0" tIns="0" rIns="0" bIns="0" rtlCol="0">
              <a:spAutoFit/>
            </a:bodyPr>
            <a:lstStyle/>
            <a:p>
              <a:r>
                <a:rPr lang="en-US" sz="800" b="1" dirty="0" smtClean="0">
                  <a:solidFill>
                    <a:srgbClr val="BC204B"/>
                  </a:solidFill>
                </a:rPr>
                <a:t>10.0</a:t>
              </a:r>
              <a:endParaRPr lang="en-US" sz="800" b="1" dirty="0">
                <a:solidFill>
                  <a:srgbClr val="BC204B"/>
                </a:solidFill>
              </a:endParaRPr>
            </a:p>
          </p:txBody>
        </p:sp>
        <p:sp>
          <p:nvSpPr>
            <p:cNvPr id="105" name="Textfeld 104"/>
            <p:cNvSpPr txBox="1"/>
            <p:nvPr>
              <p:custDataLst>
                <p:tags r:id="rId31"/>
              </p:custDataLst>
            </p:nvPr>
          </p:nvSpPr>
          <p:spPr>
            <a:xfrm>
              <a:off x="4371545" y="3864616"/>
              <a:ext cx="846791" cy="222466"/>
            </a:xfrm>
            <a:prstGeom prst="rect">
              <a:avLst/>
            </a:prstGeom>
            <a:noFill/>
          </p:spPr>
          <p:txBody>
            <a:bodyPr wrap="square" lIns="0" tIns="0" rIns="0" bIns="0" rtlCol="0">
              <a:spAutoFit/>
            </a:bodyPr>
            <a:lstStyle/>
            <a:p>
              <a:r>
                <a:rPr lang="en-US" sz="800" b="1" dirty="0" smtClean="0">
                  <a:solidFill>
                    <a:srgbClr val="BC204B"/>
                  </a:solidFill>
                </a:rPr>
                <a:t>Working liquidity</a:t>
              </a:r>
            </a:p>
            <a:p>
              <a:r>
                <a:rPr lang="en-US" sz="800" b="1" dirty="0" smtClean="0">
                  <a:solidFill>
                    <a:srgbClr val="BC204B"/>
                  </a:solidFill>
                </a:rPr>
                <a:t>assumption </a:t>
              </a:r>
              <a:endParaRPr lang="en-US" sz="800" b="1" dirty="0">
                <a:solidFill>
                  <a:srgbClr val="BC204B"/>
                </a:solidFill>
              </a:endParaRPr>
            </a:p>
          </p:txBody>
        </p:sp>
        <p:cxnSp>
          <p:nvCxnSpPr>
            <p:cNvPr id="106" name="Gerade Verbindung mit Pfeil 105"/>
            <p:cNvCxnSpPr/>
            <p:nvPr>
              <p:custDataLst>
                <p:tags r:id="rId32"/>
              </p:custDataLst>
            </p:nvPr>
          </p:nvCxnSpPr>
          <p:spPr>
            <a:xfrm>
              <a:off x="4511969" y="3573181"/>
              <a:ext cx="0" cy="216000"/>
            </a:xfrm>
            <a:prstGeom prst="straightConnector1">
              <a:avLst/>
            </a:prstGeom>
            <a:ln w="19050">
              <a:solidFill>
                <a:srgbClr val="BC204B"/>
              </a:solidFill>
              <a:headEnd type="triangle" w="med" len="sm"/>
              <a:tailEnd type="triangle" w="med" len="sm"/>
            </a:ln>
          </p:spPr>
          <p:style>
            <a:lnRef idx="1">
              <a:schemeClr val="accent1"/>
            </a:lnRef>
            <a:fillRef idx="0">
              <a:schemeClr val="accent1"/>
            </a:fillRef>
            <a:effectRef idx="0">
              <a:schemeClr val="accent1"/>
            </a:effectRef>
            <a:fontRef idx="minor">
              <a:schemeClr val="tx1"/>
            </a:fontRef>
          </p:style>
        </p:cxnSp>
        <p:cxnSp>
          <p:nvCxnSpPr>
            <p:cNvPr id="107" name="Gerade Verbindung 84"/>
            <p:cNvCxnSpPr/>
            <p:nvPr>
              <p:custDataLst>
                <p:tags r:id="rId33"/>
              </p:custDataLst>
            </p:nvPr>
          </p:nvCxnSpPr>
          <p:spPr>
            <a:xfrm>
              <a:off x="4561734" y="3693160"/>
              <a:ext cx="100013" cy="13335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8" name="Textfeld 107"/>
            <p:cNvSpPr txBox="1"/>
            <p:nvPr>
              <p:custDataLst>
                <p:tags r:id="rId34"/>
              </p:custDataLst>
            </p:nvPr>
          </p:nvSpPr>
          <p:spPr>
            <a:xfrm>
              <a:off x="9275660" y="3399408"/>
              <a:ext cx="333374" cy="111233"/>
            </a:xfrm>
            <a:prstGeom prst="rect">
              <a:avLst/>
            </a:prstGeom>
            <a:noFill/>
          </p:spPr>
          <p:txBody>
            <a:bodyPr wrap="square" lIns="0" tIns="0" rIns="0" bIns="0" rtlCol="0">
              <a:spAutoFit/>
            </a:bodyPr>
            <a:lstStyle/>
            <a:p>
              <a:r>
                <a:rPr lang="en-US" sz="800" b="1" dirty="0" smtClean="0">
                  <a:solidFill>
                    <a:schemeClr val="accent4"/>
                  </a:solidFill>
                </a:rPr>
                <a:t>- 11.1</a:t>
              </a:r>
              <a:endParaRPr lang="en-US" sz="800" b="1" dirty="0">
                <a:solidFill>
                  <a:schemeClr val="accent4"/>
                </a:solidFill>
              </a:endParaRPr>
            </a:p>
          </p:txBody>
        </p:sp>
        <p:sp>
          <p:nvSpPr>
            <p:cNvPr id="109" name="Textfeld 108"/>
            <p:cNvSpPr txBox="1"/>
            <p:nvPr>
              <p:custDataLst>
                <p:tags r:id="rId35"/>
              </p:custDataLst>
            </p:nvPr>
          </p:nvSpPr>
          <p:spPr>
            <a:xfrm>
              <a:off x="4248359" y="3316292"/>
              <a:ext cx="223307" cy="111233"/>
            </a:xfrm>
            <a:prstGeom prst="rect">
              <a:avLst/>
            </a:prstGeom>
            <a:solidFill>
              <a:schemeClr val="tx2">
                <a:alpha val="70000"/>
              </a:schemeClr>
            </a:solidFill>
          </p:spPr>
          <p:txBody>
            <a:bodyPr wrap="square" lIns="0" tIns="0" rIns="0" bIns="0" rtlCol="0">
              <a:spAutoFit/>
            </a:bodyPr>
            <a:lstStyle/>
            <a:p>
              <a:r>
                <a:rPr lang="en-US" sz="800" b="1" dirty="0" smtClean="0">
                  <a:solidFill>
                    <a:schemeClr val="bg1"/>
                  </a:solidFill>
                </a:rPr>
                <a:t>15.4</a:t>
              </a:r>
              <a:endParaRPr lang="en-US" sz="800" b="1" dirty="0">
                <a:solidFill>
                  <a:schemeClr val="bg1"/>
                </a:solidFill>
              </a:endParaRPr>
            </a:p>
          </p:txBody>
        </p:sp>
        <p:cxnSp>
          <p:nvCxnSpPr>
            <p:cNvPr id="110" name="Gerade Verbindung mit Pfeil 109"/>
            <p:cNvCxnSpPr/>
            <p:nvPr>
              <p:custDataLst>
                <p:tags r:id="rId36"/>
              </p:custDataLst>
            </p:nvPr>
          </p:nvCxnSpPr>
          <p:spPr>
            <a:xfrm>
              <a:off x="4511969" y="3201063"/>
              <a:ext cx="248" cy="324000"/>
            </a:xfrm>
            <a:prstGeom prst="straightConnector1">
              <a:avLst/>
            </a:prstGeom>
            <a:ln w="19050">
              <a:solidFill>
                <a:schemeClr val="tx2"/>
              </a:solidFill>
              <a:headEnd type="triangle" w="med" len="sm"/>
              <a:tailEnd type="triangle" w="med" len="sm"/>
            </a:ln>
          </p:spPr>
          <p:style>
            <a:lnRef idx="1">
              <a:schemeClr val="accent1"/>
            </a:lnRef>
            <a:fillRef idx="0">
              <a:schemeClr val="accent1"/>
            </a:fillRef>
            <a:effectRef idx="0">
              <a:schemeClr val="accent1"/>
            </a:effectRef>
            <a:fontRef idx="minor">
              <a:schemeClr val="tx1"/>
            </a:fontRef>
          </p:style>
        </p:cxnSp>
        <p:sp>
          <p:nvSpPr>
            <p:cNvPr id="111" name="Textfeld 110"/>
            <p:cNvSpPr txBox="1"/>
            <p:nvPr>
              <p:custDataLst>
                <p:tags r:id="rId37"/>
              </p:custDataLst>
            </p:nvPr>
          </p:nvSpPr>
          <p:spPr>
            <a:xfrm>
              <a:off x="5517338" y="3477339"/>
              <a:ext cx="204832" cy="111233"/>
            </a:xfrm>
            <a:prstGeom prst="rect">
              <a:avLst/>
            </a:prstGeom>
            <a:solidFill>
              <a:schemeClr val="bg1">
                <a:alpha val="70000"/>
              </a:schemeClr>
            </a:solidFill>
          </p:spPr>
          <p:txBody>
            <a:bodyPr wrap="none" lIns="0" tIns="0" rIns="0" bIns="0" rtlCol="0">
              <a:spAutoFit/>
            </a:bodyPr>
            <a:lstStyle/>
            <a:p>
              <a:r>
                <a:rPr lang="en-US" sz="800" b="1" dirty="0" smtClean="0">
                  <a:solidFill>
                    <a:schemeClr val="accent2"/>
                  </a:solidFill>
                </a:rPr>
                <a:t>14.0</a:t>
              </a:r>
              <a:endParaRPr lang="en-US" sz="800" b="1" dirty="0">
                <a:solidFill>
                  <a:schemeClr val="accent2"/>
                </a:solidFill>
              </a:endParaRPr>
            </a:p>
          </p:txBody>
        </p:sp>
        <p:cxnSp>
          <p:nvCxnSpPr>
            <p:cNvPr id="112" name="Gerade Verbindung mit Pfeil 111"/>
            <p:cNvCxnSpPr/>
            <p:nvPr>
              <p:custDataLst>
                <p:tags r:id="rId38"/>
              </p:custDataLst>
            </p:nvPr>
          </p:nvCxnSpPr>
          <p:spPr>
            <a:xfrm>
              <a:off x="5426582" y="3466042"/>
              <a:ext cx="4385" cy="252000"/>
            </a:xfrm>
            <a:prstGeom prst="straightConnector1">
              <a:avLst/>
            </a:prstGeom>
            <a:ln w="19050">
              <a:solidFill>
                <a:schemeClr val="accent2"/>
              </a:solidFill>
              <a:headEnd type="triangle" w="med" len="sm"/>
              <a:tailEnd type="triangle" w="med" len="sm"/>
            </a:ln>
          </p:spPr>
          <p:style>
            <a:lnRef idx="1">
              <a:schemeClr val="accent1"/>
            </a:lnRef>
            <a:fillRef idx="0">
              <a:schemeClr val="accent1"/>
            </a:fillRef>
            <a:effectRef idx="0">
              <a:schemeClr val="accent1"/>
            </a:effectRef>
            <a:fontRef idx="minor">
              <a:schemeClr val="tx1"/>
            </a:fontRef>
          </p:style>
        </p:cxnSp>
        <p:sp>
          <p:nvSpPr>
            <p:cNvPr id="113" name="Textfeld 112"/>
            <p:cNvSpPr txBox="1"/>
            <p:nvPr>
              <p:custDataLst>
                <p:tags r:id="rId39"/>
              </p:custDataLst>
            </p:nvPr>
          </p:nvSpPr>
          <p:spPr>
            <a:xfrm>
              <a:off x="9253855" y="3734481"/>
              <a:ext cx="339724" cy="111233"/>
            </a:xfrm>
            <a:prstGeom prst="rect">
              <a:avLst/>
            </a:prstGeom>
            <a:noFill/>
          </p:spPr>
          <p:txBody>
            <a:bodyPr wrap="square" lIns="0" tIns="0" rIns="0" bIns="0" rtlCol="0">
              <a:spAutoFit/>
            </a:bodyPr>
            <a:lstStyle/>
            <a:p>
              <a:r>
                <a:rPr lang="en-US" sz="800" b="1" dirty="0" smtClean="0">
                  <a:solidFill>
                    <a:schemeClr val="accent3"/>
                  </a:solidFill>
                </a:rPr>
                <a:t>- 25.4</a:t>
              </a:r>
              <a:endParaRPr lang="en-US" sz="800" b="1" dirty="0">
                <a:solidFill>
                  <a:schemeClr val="accent3"/>
                </a:solidFill>
              </a:endParaRPr>
            </a:p>
          </p:txBody>
        </p:sp>
        <p:sp>
          <p:nvSpPr>
            <p:cNvPr id="114" name="Textfeld 113"/>
            <p:cNvSpPr txBox="1"/>
            <p:nvPr>
              <p:custDataLst>
                <p:tags r:id="rId40"/>
              </p:custDataLst>
            </p:nvPr>
          </p:nvSpPr>
          <p:spPr>
            <a:xfrm>
              <a:off x="2897287" y="3276045"/>
              <a:ext cx="180448" cy="111233"/>
            </a:xfrm>
            <a:prstGeom prst="rect">
              <a:avLst/>
            </a:prstGeom>
            <a:noFill/>
          </p:spPr>
          <p:txBody>
            <a:bodyPr wrap="none" lIns="0" tIns="0" rIns="0" bIns="0" rtlCol="0">
              <a:spAutoFit/>
            </a:bodyPr>
            <a:lstStyle/>
            <a:p>
              <a:r>
                <a:rPr lang="en-US" sz="800" b="1" dirty="0" smtClean="0">
                  <a:solidFill>
                    <a:schemeClr val="bg1"/>
                  </a:solidFill>
                  <a:cs typeface="Arial" pitchFamily="34" charset="0"/>
                </a:rPr>
                <a:t>-0.5</a:t>
              </a:r>
              <a:endParaRPr lang="en-US" sz="800" b="1" dirty="0">
                <a:solidFill>
                  <a:schemeClr val="bg1"/>
                </a:solidFill>
                <a:cs typeface="Arial" pitchFamily="34" charset="0"/>
              </a:endParaRPr>
            </a:p>
          </p:txBody>
        </p:sp>
        <p:sp>
          <p:nvSpPr>
            <p:cNvPr id="115" name="Textfeld 114"/>
            <p:cNvSpPr txBox="1"/>
            <p:nvPr>
              <p:custDataLst>
                <p:tags r:id="rId41"/>
              </p:custDataLst>
            </p:nvPr>
          </p:nvSpPr>
          <p:spPr>
            <a:xfrm>
              <a:off x="7219162" y="2957878"/>
              <a:ext cx="1297573" cy="222466"/>
            </a:xfrm>
            <a:prstGeom prst="rect">
              <a:avLst/>
            </a:prstGeom>
            <a:noFill/>
          </p:spPr>
          <p:txBody>
            <a:bodyPr wrap="square" lIns="0" tIns="0" rIns="0" bIns="0" rtlCol="0">
              <a:spAutoFit/>
            </a:bodyPr>
            <a:lstStyle/>
            <a:p>
              <a:pPr algn="r"/>
              <a:r>
                <a:rPr lang="en-US" sz="800" b="1" dirty="0" smtClean="0">
                  <a:solidFill>
                    <a:schemeClr val="accent2"/>
                  </a:solidFill>
                </a:rPr>
                <a:t>Sensitized </a:t>
              </a:r>
            </a:p>
            <a:p>
              <a:pPr algn="r"/>
              <a:r>
                <a:rPr lang="en-US" sz="800" b="1" dirty="0" smtClean="0">
                  <a:solidFill>
                    <a:schemeClr val="accent2"/>
                  </a:solidFill>
                </a:rPr>
                <a:t>corporate planning</a:t>
              </a:r>
              <a:endParaRPr lang="en-US" sz="800" b="1" dirty="0">
                <a:solidFill>
                  <a:schemeClr val="accent2"/>
                </a:solidFill>
              </a:endParaRPr>
            </a:p>
          </p:txBody>
        </p:sp>
        <p:sp>
          <p:nvSpPr>
            <p:cNvPr id="116" name="Rechteck 115"/>
            <p:cNvSpPr/>
            <p:nvPr>
              <p:custDataLst>
                <p:tags r:id="rId42"/>
              </p:custDataLst>
            </p:nvPr>
          </p:nvSpPr>
          <p:spPr>
            <a:xfrm>
              <a:off x="9239143" y="2043920"/>
              <a:ext cx="308609" cy="128839"/>
            </a:xfrm>
            <a:prstGeom prst="rect">
              <a:avLst/>
            </a:prstGeom>
            <a:solidFill>
              <a:srgbClr val="EAAA00"/>
            </a:solidFill>
            <a:ln>
              <a:solidFill>
                <a:srgbClr val="BC204B"/>
              </a:solidFill>
            </a:ln>
          </p:spPr>
          <p:style>
            <a:lnRef idx="2">
              <a:schemeClr val="accent1">
                <a:shade val="50000"/>
              </a:schemeClr>
            </a:lnRef>
            <a:fillRef idx="1">
              <a:schemeClr val="accent1"/>
            </a:fillRef>
            <a:effectRef idx="0">
              <a:schemeClr val="accent1"/>
            </a:effectRef>
            <a:fontRef idx="minor">
              <a:schemeClr val="lt1"/>
            </a:fontRef>
          </p:style>
          <p:txBody>
            <a:bodyPr lIns="18000" tIns="18000" rIns="18000" bIns="18000" rtlCol="0" anchor="ctr"/>
            <a:lstStyle/>
            <a:p>
              <a:pPr algn="ctr"/>
              <a:r>
                <a:rPr lang="en-US" sz="700" b="1" dirty="0" smtClean="0">
                  <a:solidFill>
                    <a:srgbClr val="BC204B"/>
                  </a:solidFill>
                </a:rPr>
                <a:t>-</a:t>
              </a:r>
              <a:r>
                <a:rPr lang="en-US" sz="700" dirty="0" smtClean="0">
                  <a:solidFill>
                    <a:srgbClr val="BC204B"/>
                  </a:solidFill>
                </a:rPr>
                <a:t>32.3</a:t>
              </a:r>
              <a:endParaRPr lang="en-US" sz="700" dirty="0">
                <a:solidFill>
                  <a:srgbClr val="BC204B"/>
                </a:solidFill>
              </a:endParaRPr>
            </a:p>
          </p:txBody>
        </p:sp>
        <p:cxnSp>
          <p:nvCxnSpPr>
            <p:cNvPr id="117" name="Gerade Verbindung mit Pfeil 116"/>
            <p:cNvCxnSpPr/>
            <p:nvPr>
              <p:custDataLst>
                <p:tags r:id="rId43"/>
              </p:custDataLst>
            </p:nvPr>
          </p:nvCxnSpPr>
          <p:spPr>
            <a:xfrm flipH="1">
              <a:off x="9389632" y="1826121"/>
              <a:ext cx="908" cy="180000"/>
            </a:xfrm>
            <a:prstGeom prst="straightConnector1">
              <a:avLst/>
            </a:prstGeom>
            <a:ln w="3175">
              <a:solidFill>
                <a:srgbClr val="747678"/>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Gerade Verbindung mit Pfeil 117"/>
            <p:cNvCxnSpPr/>
            <p:nvPr>
              <p:custDataLst>
                <p:tags r:id="rId44"/>
              </p:custDataLst>
            </p:nvPr>
          </p:nvCxnSpPr>
          <p:spPr>
            <a:xfrm flipH="1">
              <a:off x="9389632" y="2217706"/>
              <a:ext cx="908" cy="180000"/>
            </a:xfrm>
            <a:prstGeom prst="straightConnector1">
              <a:avLst/>
            </a:prstGeom>
            <a:ln w="3175">
              <a:solidFill>
                <a:srgbClr val="747678"/>
              </a:solidFill>
              <a:tailEnd type="triangle"/>
            </a:ln>
          </p:spPr>
          <p:style>
            <a:lnRef idx="1">
              <a:schemeClr val="accent1"/>
            </a:lnRef>
            <a:fillRef idx="0">
              <a:schemeClr val="accent1"/>
            </a:fillRef>
            <a:effectRef idx="0">
              <a:schemeClr val="accent1"/>
            </a:effectRef>
            <a:fontRef idx="minor">
              <a:schemeClr val="tx1"/>
            </a:fontRef>
          </p:style>
        </p:cxnSp>
        <p:sp>
          <p:nvSpPr>
            <p:cNvPr id="119" name="Textfeld 118"/>
            <p:cNvSpPr txBox="1"/>
            <p:nvPr>
              <p:custDataLst>
                <p:tags r:id="rId45"/>
              </p:custDataLst>
            </p:nvPr>
          </p:nvSpPr>
          <p:spPr>
            <a:xfrm>
              <a:off x="2838303" y="3853915"/>
              <a:ext cx="1553422" cy="222466"/>
            </a:xfrm>
            <a:prstGeom prst="rect">
              <a:avLst/>
            </a:prstGeom>
            <a:noFill/>
          </p:spPr>
          <p:txBody>
            <a:bodyPr wrap="square" lIns="0" tIns="0" rIns="0" bIns="0" rtlCol="0">
              <a:spAutoFit/>
            </a:bodyPr>
            <a:lstStyle/>
            <a:p>
              <a:r>
                <a:rPr lang="en-US" sz="800" b="1" dirty="0" smtClean="0">
                  <a:solidFill>
                    <a:schemeClr val="accent3"/>
                  </a:solidFill>
                </a:rPr>
                <a:t>Liquidity need including working liquidity assumption </a:t>
              </a:r>
              <a:endParaRPr lang="en-US" sz="800" b="1" dirty="0">
                <a:solidFill>
                  <a:schemeClr val="accent3"/>
                </a:solidFill>
              </a:endParaRPr>
            </a:p>
          </p:txBody>
        </p:sp>
        <p:sp>
          <p:nvSpPr>
            <p:cNvPr id="120" name="Textfeld 119"/>
            <p:cNvSpPr txBox="1"/>
            <p:nvPr>
              <p:custDataLst>
                <p:tags r:id="rId46"/>
              </p:custDataLst>
            </p:nvPr>
          </p:nvSpPr>
          <p:spPr>
            <a:xfrm>
              <a:off x="5395710" y="3882320"/>
              <a:ext cx="2257173" cy="222466"/>
            </a:xfrm>
            <a:prstGeom prst="rect">
              <a:avLst/>
            </a:prstGeom>
            <a:noFill/>
          </p:spPr>
          <p:txBody>
            <a:bodyPr wrap="square" lIns="0" tIns="0" rIns="0" bIns="0" rtlCol="0">
              <a:spAutoFit/>
            </a:bodyPr>
            <a:lstStyle/>
            <a:p>
              <a:r>
                <a:rPr lang="en-US" sz="800" b="1" dirty="0" smtClean="0">
                  <a:solidFill>
                    <a:schemeClr val="accent2"/>
                  </a:solidFill>
                </a:rPr>
                <a:t>Additional liquidity need sensitized </a:t>
              </a:r>
            </a:p>
            <a:p>
              <a:r>
                <a:rPr lang="en-US" sz="800" b="1" dirty="0" smtClean="0">
                  <a:solidFill>
                    <a:schemeClr val="accent2"/>
                  </a:solidFill>
                </a:rPr>
                <a:t>planning w/o working liquidity assumption </a:t>
              </a:r>
              <a:endParaRPr lang="en-US" sz="800" b="1" dirty="0">
                <a:solidFill>
                  <a:schemeClr val="accent2"/>
                </a:solidFill>
              </a:endParaRPr>
            </a:p>
          </p:txBody>
        </p:sp>
        <p:cxnSp>
          <p:nvCxnSpPr>
            <p:cNvPr id="121" name="Gerade Verbindung 102"/>
            <p:cNvCxnSpPr/>
            <p:nvPr>
              <p:custDataLst>
                <p:tags r:id="rId47"/>
              </p:custDataLst>
            </p:nvPr>
          </p:nvCxnSpPr>
          <p:spPr>
            <a:xfrm>
              <a:off x="5490964" y="3622164"/>
              <a:ext cx="181694" cy="25473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Gerade Verbindung 53"/>
            <p:cNvCxnSpPr/>
            <p:nvPr/>
          </p:nvCxnSpPr>
          <p:spPr>
            <a:xfrm>
              <a:off x="7640418" y="3917591"/>
              <a:ext cx="301625" cy="0"/>
            </a:xfrm>
            <a:prstGeom prst="line">
              <a:avLst/>
            </a:prstGeom>
            <a:ln w="15875">
              <a:solidFill>
                <a:schemeClr val="accent4"/>
              </a:solidFill>
            </a:ln>
          </p:spPr>
          <p:style>
            <a:lnRef idx="1">
              <a:schemeClr val="accent1"/>
            </a:lnRef>
            <a:fillRef idx="0">
              <a:schemeClr val="accent1"/>
            </a:fillRef>
            <a:effectRef idx="0">
              <a:schemeClr val="accent1"/>
            </a:effectRef>
            <a:fontRef idx="minor">
              <a:schemeClr val="tx1"/>
            </a:fontRef>
          </p:style>
        </p:cxnSp>
        <p:sp>
          <p:nvSpPr>
            <p:cNvPr id="123" name="Textfeld 122"/>
            <p:cNvSpPr txBox="1"/>
            <p:nvPr/>
          </p:nvSpPr>
          <p:spPr>
            <a:xfrm>
              <a:off x="8017785" y="3852468"/>
              <a:ext cx="814453" cy="97329"/>
            </a:xfrm>
            <a:prstGeom prst="rect">
              <a:avLst/>
            </a:prstGeom>
            <a:noFill/>
          </p:spPr>
          <p:txBody>
            <a:bodyPr wrap="none" lIns="0" tIns="0" rIns="0" bIns="0" rtlCol="0">
              <a:spAutoFit/>
            </a:bodyPr>
            <a:lstStyle/>
            <a:p>
              <a:r>
                <a:rPr lang="en-US" sz="700" dirty="0" smtClean="0">
                  <a:cs typeface="Arial" pitchFamily="34" charset="0"/>
                </a:rPr>
                <a:t>Current account line</a:t>
              </a:r>
            </a:p>
          </p:txBody>
        </p:sp>
        <p:cxnSp>
          <p:nvCxnSpPr>
            <p:cNvPr id="124" name="Gerade Verbindung 55"/>
            <p:cNvCxnSpPr/>
            <p:nvPr/>
          </p:nvCxnSpPr>
          <p:spPr>
            <a:xfrm>
              <a:off x="7653465" y="4069989"/>
              <a:ext cx="301625" cy="0"/>
            </a:xfrm>
            <a:prstGeom prst="line">
              <a:avLst/>
            </a:prstGeom>
            <a:ln w="12700">
              <a:solidFill>
                <a:srgbClr val="9E3039"/>
              </a:solidFill>
              <a:prstDash val="dash"/>
            </a:ln>
          </p:spPr>
          <p:style>
            <a:lnRef idx="1">
              <a:schemeClr val="accent1"/>
            </a:lnRef>
            <a:fillRef idx="0">
              <a:schemeClr val="accent1"/>
            </a:fillRef>
            <a:effectRef idx="0">
              <a:schemeClr val="accent1"/>
            </a:effectRef>
            <a:fontRef idx="minor">
              <a:schemeClr val="tx1"/>
            </a:fontRef>
          </p:style>
        </p:cxnSp>
        <p:sp>
          <p:nvSpPr>
            <p:cNvPr id="125" name="Textfeld 124"/>
            <p:cNvSpPr txBox="1"/>
            <p:nvPr/>
          </p:nvSpPr>
          <p:spPr>
            <a:xfrm>
              <a:off x="8030832" y="4004866"/>
              <a:ext cx="1525477" cy="194658"/>
            </a:xfrm>
            <a:prstGeom prst="rect">
              <a:avLst/>
            </a:prstGeom>
            <a:noFill/>
          </p:spPr>
          <p:txBody>
            <a:bodyPr wrap="square" lIns="0" tIns="0" rIns="0" bIns="0" rtlCol="0">
              <a:spAutoFit/>
            </a:bodyPr>
            <a:lstStyle/>
            <a:p>
              <a:r>
                <a:rPr lang="en-US" sz="700" dirty="0" smtClean="0">
                  <a:cs typeface="Arial" pitchFamily="34" charset="0"/>
                </a:rPr>
                <a:t>Additional current account facility needed (working liquidity assumption) </a:t>
              </a:r>
            </a:p>
          </p:txBody>
        </p:sp>
      </p:grpSp>
      <p:sp>
        <p:nvSpPr>
          <p:cNvPr id="6" name="Textplatzhalter 5"/>
          <p:cNvSpPr>
            <a:spLocks noGrp="1"/>
          </p:cNvSpPr>
          <p:nvPr>
            <p:ph type="body" sz="quarter" idx="10"/>
          </p:nvPr>
        </p:nvSpPr>
        <p:spPr/>
        <p:txBody>
          <a:bodyPr/>
          <a:lstStyle/>
          <a:p>
            <a:r>
              <a:rPr lang="en-US" dirty="0" smtClean="0"/>
              <a:t>Corporate planning of XXX Group shows a liquidity gap of max. €4.3 million in Q3 2012. </a:t>
            </a:r>
          </a:p>
          <a:p>
            <a:r>
              <a:rPr lang="en-US" dirty="0" smtClean="0"/>
              <a:t>Including working liquidity assumption of €10.0 million, an additional current account facility of €14.3 million is needed to cover this financing deficit. </a:t>
            </a:r>
          </a:p>
          <a:p>
            <a:r>
              <a:rPr lang="en-US" dirty="0" smtClean="0"/>
              <a:t>Sensitized planning shows a gap of max. €14.0 million in the period from Q2 2012 to Q1 2014 (w/o working liquidity assumption). </a:t>
            </a:r>
            <a:endParaRPr lang="en-US" dirty="0"/>
          </a:p>
        </p:txBody>
      </p:sp>
      <p:sp>
        <p:nvSpPr>
          <p:cNvPr id="4" name="Titel 3"/>
          <p:cNvSpPr>
            <a:spLocks noGrp="1"/>
          </p:cNvSpPr>
          <p:nvPr>
            <p:ph type="title"/>
          </p:nvPr>
        </p:nvSpPr>
        <p:spPr/>
        <p:txBody>
          <a:bodyPr/>
          <a:lstStyle/>
          <a:p>
            <a:r>
              <a:rPr lang="en-US" dirty="0"/>
              <a:t>1. Is there a reliable, i.e. methodically produced, liquidity planning on a monthly basis?</a:t>
            </a:r>
          </a:p>
        </p:txBody>
      </p:sp>
      <p:sp>
        <p:nvSpPr>
          <p:cNvPr id="3" name="Textplatzhalter 2"/>
          <p:cNvSpPr>
            <a:spLocks noGrp="1"/>
          </p:cNvSpPr>
          <p:nvPr>
            <p:ph type="body" sz="quarter" idx="13"/>
          </p:nvPr>
        </p:nvSpPr>
        <p:spPr/>
        <p:txBody>
          <a:bodyPr/>
          <a:lstStyle/>
          <a:p>
            <a:r>
              <a:rPr lang="en-US" dirty="0"/>
              <a:t>Cash Management</a:t>
            </a:r>
          </a:p>
        </p:txBody>
      </p:sp>
      <p:sp>
        <p:nvSpPr>
          <p:cNvPr id="12" name="Text Box 8"/>
          <p:cNvSpPr txBox="1">
            <a:spLocks noChangeArrowheads="1"/>
          </p:cNvSpPr>
          <p:nvPr>
            <p:custDataLst>
              <p:tags r:id="rId4"/>
            </p:custDataLst>
          </p:nvPr>
        </p:nvSpPr>
        <p:spPr bwMode="gray">
          <a:xfrm>
            <a:off x="2470149" y="6021198"/>
            <a:ext cx="6937045"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tabLst>
                <a:tab pos="355600" algn="l"/>
              </a:tabLst>
            </a:pPr>
            <a:r>
              <a:rPr lang="en-US" sz="600" dirty="0" smtClean="0">
                <a:latin typeface="Arial"/>
                <a:cs typeface="Arial" pitchFamily="34" charset="0"/>
              </a:rPr>
              <a:t>Source:	Company data, KPMG analysis </a:t>
            </a:r>
            <a:endParaRPr lang="en-US" sz="600" dirty="0">
              <a:latin typeface="Arial"/>
              <a:cs typeface="Arial" pitchFamily="34" charset="0"/>
            </a:endParaRPr>
          </a:p>
        </p:txBody>
      </p:sp>
      <p:sp>
        <p:nvSpPr>
          <p:cNvPr id="76" name="Text Placeholder 12"/>
          <p:cNvSpPr txBox="1">
            <a:spLocks/>
          </p:cNvSpPr>
          <p:nvPr>
            <p:custDataLst>
              <p:tags r:id="rId5"/>
            </p:custDataLst>
          </p:nvPr>
        </p:nvSpPr>
        <p:spPr>
          <a:xfrm>
            <a:off x="2447922" y="1422400"/>
            <a:ext cx="4219578"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XXX Group - Liquidity development and forecast (2011-2016, </a:t>
            </a:r>
            <a:r>
              <a:rPr lang="en-US" sz="900" kern="0" dirty="0" smtClean="0">
                <a:latin typeface="Arial" panose="020B0604020202020204" pitchFamily="34" charset="0"/>
                <a:cs typeface="Arial" panose="020B0604020202020204" pitchFamily="34" charset="0"/>
              </a:rPr>
              <a:t>€m</a:t>
            </a:r>
            <a:r>
              <a:rPr lang="en-US" sz="900" kern="0" dirty="0">
                <a:latin typeface="Arial" panose="020B0604020202020204" pitchFamily="34" charset="0"/>
                <a:cs typeface="Arial" panose="020B0604020202020204" pitchFamily="34" charset="0"/>
              </a:rPr>
              <a:t>)</a:t>
            </a:r>
          </a:p>
        </p:txBody>
      </p:sp>
      <p:sp>
        <p:nvSpPr>
          <p:cNvPr id="138" name="Rounded Rectangle 4"/>
          <p:cNvSpPr/>
          <p:nvPr>
            <p:custDataLst>
              <p:tags r:id="rId6"/>
            </p:custDataLst>
          </p:nvPr>
        </p:nvSpPr>
        <p:spPr bwMode="gray">
          <a:xfrm rot="5400000">
            <a:off x="5419441" y="5424195"/>
            <a:ext cx="135729" cy="567500"/>
          </a:xfrm>
          <a:prstGeom prst="roundRect">
            <a:avLst>
              <a:gd name="adj" fmla="val 26588"/>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
        <p:nvSpPr>
          <p:cNvPr id="139" name="Rounded Rectangle 4"/>
          <p:cNvSpPr/>
          <p:nvPr>
            <p:custDataLst>
              <p:tags r:id="rId7"/>
            </p:custDataLst>
          </p:nvPr>
        </p:nvSpPr>
        <p:spPr bwMode="gray">
          <a:xfrm rot="5400000">
            <a:off x="6418701" y="4715946"/>
            <a:ext cx="135729" cy="2520280"/>
          </a:xfrm>
          <a:prstGeom prst="roundRect">
            <a:avLst>
              <a:gd name="adj" fmla="val 26588"/>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
        <p:nvSpPr>
          <p:cNvPr id="140" name="Rectangle 4"/>
          <p:cNvSpPr>
            <a:spLocks noChangeArrowheads="1"/>
          </p:cNvSpPr>
          <p:nvPr>
            <p:custDataLst>
              <p:tags r:id="rId8"/>
            </p:custDataLst>
          </p:nvPr>
        </p:nvSpPr>
        <p:spPr bwMode="gray">
          <a:xfrm>
            <a:off x="2447922" y="4680168"/>
            <a:ext cx="1766034" cy="288000"/>
          </a:xfrm>
          <a:prstGeom prst="rect">
            <a:avLst/>
          </a:prstGeom>
          <a:solidFill>
            <a:schemeClr val="accent4"/>
          </a:solidFill>
          <a:ln w="6350">
            <a:solidFill>
              <a:schemeClr val="accent4"/>
            </a:solidFill>
            <a:miter lim="800000"/>
            <a:headEnd/>
            <a:tailEnd/>
          </a:ln>
          <a:effectLst/>
        </p:spPr>
        <p:txBody>
          <a:bodyPr lIns="0" tIns="0" rIns="0" bIns="0" anchor="ctr" anchorCtr="1"/>
          <a:lstStyle/>
          <a:p>
            <a:pPr defTabSz="1200150" eaLnBrk="0" hangingPunct="0">
              <a:lnSpc>
                <a:spcPct val="90000"/>
              </a:lnSpc>
              <a:tabLst>
                <a:tab pos="1209675" algn="l"/>
              </a:tabLst>
            </a:pPr>
            <a:r>
              <a:rPr lang="en-US" sz="700" dirty="0" smtClean="0">
                <a:solidFill>
                  <a:schemeClr val="bg1"/>
                </a:solidFill>
                <a:latin typeface="Arial"/>
              </a:rPr>
              <a:t>Financing gap corporate planning </a:t>
            </a:r>
          </a:p>
          <a:p>
            <a:pPr defTabSz="1200150" eaLnBrk="0" hangingPunct="0">
              <a:lnSpc>
                <a:spcPct val="90000"/>
              </a:lnSpc>
              <a:tabLst>
                <a:tab pos="1209675" algn="l"/>
              </a:tabLst>
            </a:pPr>
            <a:r>
              <a:rPr lang="en-US" sz="700" dirty="0" smtClean="0">
                <a:solidFill>
                  <a:schemeClr val="bg1"/>
                </a:solidFill>
                <a:latin typeface="Arial"/>
              </a:rPr>
              <a:t>(w/o working liquidity assumption)</a:t>
            </a:r>
            <a:endParaRPr lang="en-US" sz="700" dirty="0">
              <a:solidFill>
                <a:schemeClr val="bg1"/>
              </a:solidFill>
            </a:endParaRPr>
          </a:p>
        </p:txBody>
      </p:sp>
      <p:cxnSp>
        <p:nvCxnSpPr>
          <p:cNvPr id="141" name="Form 66"/>
          <p:cNvCxnSpPr>
            <a:stCxn id="140" idx="3"/>
            <a:endCxn id="138" idx="1"/>
          </p:cNvCxnSpPr>
          <p:nvPr/>
        </p:nvCxnSpPr>
        <p:spPr>
          <a:xfrm>
            <a:off x="4213956" y="4824168"/>
            <a:ext cx="1273350" cy="815913"/>
          </a:xfrm>
          <a:prstGeom prst="bentConnector2">
            <a:avLst/>
          </a:prstGeom>
          <a:ln>
            <a:solidFill>
              <a:schemeClr val="accent4"/>
            </a:solidFill>
            <a:headEnd w="sm" len="sm"/>
            <a:tailEnd type="triangle"/>
          </a:ln>
        </p:spPr>
        <p:style>
          <a:lnRef idx="1">
            <a:schemeClr val="accent1"/>
          </a:lnRef>
          <a:fillRef idx="0">
            <a:schemeClr val="accent1"/>
          </a:fillRef>
          <a:effectRef idx="0">
            <a:schemeClr val="accent1"/>
          </a:effectRef>
          <a:fontRef idx="minor">
            <a:schemeClr val="tx1"/>
          </a:fontRef>
        </p:style>
      </p:cxnSp>
      <p:sp>
        <p:nvSpPr>
          <p:cNvPr id="142" name="Rectangle 4"/>
          <p:cNvSpPr>
            <a:spLocks noChangeArrowheads="1"/>
          </p:cNvSpPr>
          <p:nvPr>
            <p:custDataLst>
              <p:tags r:id="rId9"/>
            </p:custDataLst>
          </p:nvPr>
        </p:nvSpPr>
        <p:spPr bwMode="gray">
          <a:xfrm>
            <a:off x="6588964" y="4680168"/>
            <a:ext cx="1766034" cy="288000"/>
          </a:xfrm>
          <a:prstGeom prst="rect">
            <a:avLst/>
          </a:prstGeom>
          <a:solidFill>
            <a:schemeClr val="accent4"/>
          </a:solidFill>
          <a:ln w="6350">
            <a:solidFill>
              <a:schemeClr val="accent4"/>
            </a:solidFill>
            <a:miter lim="800000"/>
            <a:headEnd/>
            <a:tailEnd/>
          </a:ln>
          <a:effectLst/>
        </p:spPr>
        <p:txBody>
          <a:bodyPr lIns="0" tIns="0" rIns="0" bIns="0" anchor="ctr" anchorCtr="1"/>
          <a:lstStyle/>
          <a:p>
            <a:pPr defTabSz="1200150" eaLnBrk="0" hangingPunct="0">
              <a:lnSpc>
                <a:spcPct val="90000"/>
              </a:lnSpc>
              <a:tabLst>
                <a:tab pos="1209675" algn="l"/>
              </a:tabLst>
            </a:pPr>
            <a:r>
              <a:rPr lang="en-US" sz="700" dirty="0" smtClean="0">
                <a:solidFill>
                  <a:schemeClr val="bg1"/>
                </a:solidFill>
                <a:latin typeface="Arial"/>
              </a:rPr>
              <a:t>Financing gap sensitized planning </a:t>
            </a:r>
          </a:p>
          <a:p>
            <a:pPr defTabSz="1200150" eaLnBrk="0" hangingPunct="0">
              <a:lnSpc>
                <a:spcPct val="90000"/>
              </a:lnSpc>
              <a:tabLst>
                <a:tab pos="1209675" algn="l"/>
              </a:tabLst>
            </a:pPr>
            <a:r>
              <a:rPr lang="en-US" sz="700" dirty="0" smtClean="0">
                <a:solidFill>
                  <a:schemeClr val="bg1"/>
                </a:solidFill>
                <a:latin typeface="Arial"/>
              </a:rPr>
              <a:t>(w/o working liquidity assumption)</a:t>
            </a:r>
          </a:p>
        </p:txBody>
      </p:sp>
      <p:cxnSp>
        <p:nvCxnSpPr>
          <p:cNvPr id="143" name="Form 66"/>
          <p:cNvCxnSpPr>
            <a:stCxn id="142" idx="1"/>
          </p:cNvCxnSpPr>
          <p:nvPr/>
        </p:nvCxnSpPr>
        <p:spPr>
          <a:xfrm rot="10800000" flipV="1">
            <a:off x="6476908" y="4824168"/>
            <a:ext cx="112057" cy="1114370"/>
          </a:xfrm>
          <a:prstGeom prst="bentConnector2">
            <a:avLst/>
          </a:prstGeom>
          <a:ln>
            <a:solidFill>
              <a:schemeClr val="accent4"/>
            </a:solidFill>
            <a:headEnd w="sm" len="sm"/>
            <a:tailEnd type="triangle"/>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p:custDataLst>
              <p:tags r:id="rId10"/>
            </p:custDataLst>
          </p:nvPr>
        </p:nvPicPr>
        <p:blipFill>
          <a:blip r:embed="rId52"/>
          <a:stretch>
            <a:fillRect/>
          </a:stretch>
        </p:blipFill>
        <p:spPr>
          <a:xfrm>
            <a:off x="-2701054" y="1422400"/>
            <a:ext cx="1956986" cy="2225233"/>
          </a:xfrm>
          <a:prstGeom prst="rect">
            <a:avLst/>
          </a:prstGeom>
        </p:spPr>
      </p:pic>
      <p:pic>
        <p:nvPicPr>
          <p:cNvPr id="11" name="Grafik 10"/>
          <p:cNvPicPr>
            <a:picLocks noChangeAspect="1"/>
          </p:cNvPicPr>
          <p:nvPr>
            <p:custDataLst>
              <p:tags r:id="rId11"/>
            </p:custDataLst>
          </p:nvPr>
        </p:nvPicPr>
        <p:blipFill>
          <a:blip r:embed="rId53"/>
          <a:stretch>
            <a:fillRect/>
          </a:stretch>
        </p:blipFill>
        <p:spPr>
          <a:xfrm>
            <a:off x="-2701054" y="3789819"/>
            <a:ext cx="1950889" cy="2225233"/>
          </a:xfrm>
          <a:prstGeom prst="rect">
            <a:avLst/>
          </a:prstGeom>
        </p:spPr>
      </p:pic>
      <p:sp>
        <p:nvSpPr>
          <p:cNvPr id="68" name="Textfeld 67"/>
          <p:cNvSpPr txBox="1">
            <a:spLocks/>
          </p:cNvSpPr>
          <p:nvPr/>
        </p:nvSpPr>
        <p:spPr>
          <a:xfrm rot="364548">
            <a:off x="7611899" y="957279"/>
            <a:ext cx="1830066" cy="282000"/>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wrap="square" lIns="0" tIns="0" rIns="0" bIns="0" rtlCol="0" anchor="ctr">
            <a:noAutofit/>
          </a:bodyPr>
          <a:lstStyle/>
          <a:p>
            <a:pPr algn="ctr"/>
            <a:r>
              <a:rPr lang="en-US" sz="900" b="1" dirty="0" smtClean="0">
                <a:latin typeface="Arial" pitchFamily="34" charset="0"/>
                <a:cs typeface="Arial" pitchFamily="34" charset="0"/>
              </a:rPr>
              <a:t>Alternative 1</a:t>
            </a:r>
          </a:p>
        </p:txBody>
      </p:sp>
      <p:graphicFrame>
        <p:nvGraphicFramePr>
          <p:cNvPr id="59" name="Objekt 58"/>
          <p:cNvGraphicFramePr>
            <a:graphicFrameLocks noChangeAspect="1"/>
          </p:cNvGraphicFramePr>
          <p:nvPr>
            <p:extLst>
              <p:ext uri="{D42A27DB-BD31-4B8C-83A1-F6EECF244321}">
                <p14:modId xmlns:p14="http://schemas.microsoft.com/office/powerpoint/2010/main" val="4129856369"/>
              </p:ext>
            </p:extLst>
          </p:nvPr>
        </p:nvGraphicFramePr>
        <p:xfrm>
          <a:off x="-1725610" y="712516"/>
          <a:ext cx="914400" cy="771525"/>
        </p:xfrm>
        <a:graphic>
          <a:graphicData uri="http://schemas.openxmlformats.org/presentationml/2006/ole">
            <mc:AlternateContent xmlns:mc="http://schemas.openxmlformats.org/markup-compatibility/2006">
              <mc:Choice xmlns:v="urn:schemas-microsoft-com:vml" Requires="v">
                <p:oleObj spid="_x0000_s2059" name="Arbeitsblatt" showAsIcon="1" r:id="rId55" imgW="914400" imgH="771480" progId="Excel.Sheet.12">
                  <p:embed/>
                </p:oleObj>
              </mc:Choice>
              <mc:Fallback>
                <p:oleObj name="Arbeitsblatt" showAsIcon="1" r:id="rId55" imgW="914400" imgH="771480" progId="Excel.Sheet.12">
                  <p:embed/>
                  <p:pic>
                    <p:nvPicPr>
                      <p:cNvPr id="0" name=""/>
                      <p:cNvPicPr/>
                      <p:nvPr/>
                    </p:nvPicPr>
                    <p:blipFill>
                      <a:blip r:embed="rId56"/>
                      <a:stretch>
                        <a:fillRect/>
                      </a:stretch>
                    </p:blipFill>
                    <p:spPr>
                      <a:xfrm>
                        <a:off x="-1725610" y="712516"/>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7917183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p:cNvPicPr>
            <a:picLocks/>
          </p:cNvPicPr>
          <p:nvPr>
            <p:custDataLst>
              <p:tags r:id="rId1"/>
            </p:custDataLst>
          </p:nvPr>
        </p:nvPicPr>
        <p:blipFill>
          <a:blip r:embed="rId12"/>
          <a:stretch>
            <a:fillRect/>
          </a:stretch>
        </p:blipFill>
        <p:spPr>
          <a:xfrm>
            <a:off x="2445986" y="4367797"/>
            <a:ext cx="6978731" cy="1653591"/>
          </a:xfrm>
          <a:prstGeom prst="rect">
            <a:avLst/>
          </a:prstGeom>
        </p:spPr>
      </p:pic>
      <p:sp>
        <p:nvSpPr>
          <p:cNvPr id="6" name="Textplatzhalter 5"/>
          <p:cNvSpPr>
            <a:spLocks noGrp="1"/>
          </p:cNvSpPr>
          <p:nvPr>
            <p:ph type="body" sz="quarter" idx="10"/>
          </p:nvPr>
        </p:nvSpPr>
        <p:spPr/>
        <p:txBody>
          <a:bodyPr/>
          <a:lstStyle/>
          <a:p>
            <a:r>
              <a:rPr lang="en-US" b="0" dirty="0"/>
              <a:t>Compulsory content:</a:t>
            </a:r>
          </a:p>
          <a:p>
            <a:pPr lvl="2"/>
            <a:r>
              <a:rPr lang="en-US" dirty="0" smtClean="0"/>
              <a:t>major </a:t>
            </a:r>
            <a:r>
              <a:rPr lang="en-US" dirty="0"/>
              <a:t>assumptions of corporate planning (Management Case), </a:t>
            </a:r>
          </a:p>
          <a:p>
            <a:pPr lvl="2"/>
            <a:r>
              <a:rPr lang="en-US" dirty="0"/>
              <a:t>working liquidity assumption,</a:t>
            </a:r>
          </a:p>
          <a:p>
            <a:pPr lvl="2"/>
            <a:r>
              <a:rPr lang="en-US" dirty="0"/>
              <a:t>which assumptions have been sensitized and to what extent, </a:t>
            </a:r>
          </a:p>
          <a:p>
            <a:pPr lvl="2"/>
            <a:r>
              <a:rPr lang="en-US" dirty="0"/>
              <a:t>what is the resulting cash need, </a:t>
            </a:r>
          </a:p>
          <a:p>
            <a:pPr lvl="2"/>
            <a:r>
              <a:rPr lang="en-US" dirty="0"/>
              <a:t>When will the peak be reached </a:t>
            </a:r>
          </a:p>
        </p:txBody>
      </p:sp>
      <p:sp>
        <p:nvSpPr>
          <p:cNvPr id="4" name="Titel 3"/>
          <p:cNvSpPr>
            <a:spLocks noGrp="1"/>
          </p:cNvSpPr>
          <p:nvPr>
            <p:ph type="title"/>
          </p:nvPr>
        </p:nvSpPr>
        <p:spPr/>
        <p:txBody>
          <a:bodyPr/>
          <a:lstStyle/>
          <a:p>
            <a:r>
              <a:rPr lang="en-US" dirty="0"/>
              <a:t>1. Is there a reliable, i.e. methodically produced, liquidity planning on a monthly basis?</a:t>
            </a:r>
          </a:p>
        </p:txBody>
      </p:sp>
      <p:sp>
        <p:nvSpPr>
          <p:cNvPr id="3" name="Textplatzhalter 2"/>
          <p:cNvSpPr>
            <a:spLocks noGrp="1"/>
          </p:cNvSpPr>
          <p:nvPr>
            <p:ph type="body" sz="quarter" idx="13"/>
          </p:nvPr>
        </p:nvSpPr>
        <p:spPr/>
        <p:txBody>
          <a:bodyPr/>
          <a:lstStyle/>
          <a:p>
            <a:r>
              <a:rPr lang="en-US" dirty="0"/>
              <a:t>Cash Management</a:t>
            </a:r>
          </a:p>
        </p:txBody>
      </p:sp>
      <p:sp>
        <p:nvSpPr>
          <p:cNvPr id="12" name="Text Box 8"/>
          <p:cNvSpPr txBox="1">
            <a:spLocks noChangeArrowheads="1"/>
          </p:cNvSpPr>
          <p:nvPr>
            <p:custDataLst>
              <p:tags r:id="rId2"/>
            </p:custDataLst>
          </p:nvPr>
        </p:nvSpPr>
        <p:spPr bwMode="gray">
          <a:xfrm>
            <a:off x="2470149" y="6021198"/>
            <a:ext cx="6937045"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tabLst>
                <a:tab pos="355600" algn="l"/>
              </a:tabLst>
            </a:pPr>
            <a:r>
              <a:rPr lang="en-US" sz="600" dirty="0" smtClean="0">
                <a:latin typeface="Arial"/>
                <a:cs typeface="Arial" pitchFamily="34" charset="0"/>
              </a:rPr>
              <a:t>Source:	Company data, KPMG analysis </a:t>
            </a:r>
            <a:endParaRPr lang="en-US" sz="600" dirty="0">
              <a:latin typeface="Arial"/>
              <a:cs typeface="Arial" pitchFamily="34" charset="0"/>
            </a:endParaRPr>
          </a:p>
        </p:txBody>
      </p:sp>
      <p:sp>
        <p:nvSpPr>
          <p:cNvPr id="76" name="Text Placeholder 12"/>
          <p:cNvSpPr txBox="1">
            <a:spLocks/>
          </p:cNvSpPr>
          <p:nvPr>
            <p:custDataLst>
              <p:tags r:id="rId3"/>
            </p:custDataLst>
          </p:nvPr>
        </p:nvSpPr>
        <p:spPr>
          <a:xfrm>
            <a:off x="2447922" y="1422400"/>
            <a:ext cx="4219578"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Calculated </a:t>
            </a:r>
            <a:r>
              <a:rPr lang="en-US" sz="900" kern="0" dirty="0" err="1">
                <a:latin typeface="Arial" panose="020B0604020202020204" pitchFamily="34" charset="0"/>
                <a:cs typeface="Arial" panose="020B0604020202020204" pitchFamily="34" charset="0"/>
              </a:rPr>
              <a:t>availment</a:t>
            </a:r>
            <a:r>
              <a:rPr lang="en-US" sz="900" kern="0" dirty="0">
                <a:latin typeface="Arial" panose="020B0604020202020204" pitchFamily="34" charset="0"/>
                <a:cs typeface="Arial" panose="020B0604020202020204" pitchFamily="34" charset="0"/>
              </a:rPr>
              <a:t> of current account line of the ABC-GmbH </a:t>
            </a:r>
          </a:p>
        </p:txBody>
      </p:sp>
      <p:sp>
        <p:nvSpPr>
          <p:cNvPr id="59" name="Rechteck 58"/>
          <p:cNvSpPr/>
          <p:nvPr/>
        </p:nvSpPr>
        <p:spPr>
          <a:xfrm>
            <a:off x="4631714" y="1607954"/>
            <a:ext cx="1516061" cy="2438302"/>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hteck 59"/>
          <p:cNvSpPr/>
          <p:nvPr/>
        </p:nvSpPr>
        <p:spPr>
          <a:xfrm>
            <a:off x="7676539" y="1607954"/>
            <a:ext cx="1507618" cy="2438302"/>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Pfeil nach links und rechts 60"/>
          <p:cNvSpPr/>
          <p:nvPr/>
        </p:nvSpPr>
        <p:spPr>
          <a:xfrm>
            <a:off x="6147776" y="1638345"/>
            <a:ext cx="1528763" cy="216024"/>
          </a:xfrm>
          <a:prstGeom prst="leftRightArrow">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rgbClr val="FFFFFF"/>
                </a:solidFill>
              </a:rPr>
              <a:t>2015: Liquidity ∆ +3.3</a:t>
            </a:r>
          </a:p>
        </p:txBody>
      </p:sp>
      <p:sp>
        <p:nvSpPr>
          <p:cNvPr id="62" name="Pfeil nach links und rechts 61"/>
          <p:cNvSpPr/>
          <p:nvPr/>
        </p:nvSpPr>
        <p:spPr>
          <a:xfrm>
            <a:off x="4631714" y="1638345"/>
            <a:ext cx="1516062" cy="216024"/>
          </a:xfrm>
          <a:prstGeom prst="leftRightArrow">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rgbClr val="FFFFFF"/>
                </a:solidFill>
              </a:rPr>
              <a:t>2014: Liquidity ∆ -31.8</a:t>
            </a:r>
          </a:p>
        </p:txBody>
      </p:sp>
      <p:sp>
        <p:nvSpPr>
          <p:cNvPr id="63" name="Pfeil nach links und rechts 62"/>
          <p:cNvSpPr/>
          <p:nvPr/>
        </p:nvSpPr>
        <p:spPr>
          <a:xfrm>
            <a:off x="2959053" y="1638345"/>
            <a:ext cx="1672662" cy="216024"/>
          </a:xfrm>
          <a:prstGeom prst="leftRightArrow">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rgbClr val="FFFFFF"/>
                </a:solidFill>
              </a:rPr>
              <a:t>2013: Liquidity ∆ -27.1 </a:t>
            </a:r>
            <a:endParaRPr lang="en-US" sz="800" b="1" dirty="0">
              <a:solidFill>
                <a:srgbClr val="FFFFFF"/>
              </a:solidFill>
            </a:endParaRPr>
          </a:p>
        </p:txBody>
      </p:sp>
      <p:sp>
        <p:nvSpPr>
          <p:cNvPr id="64" name="Rechteck 63"/>
          <p:cNvSpPr/>
          <p:nvPr/>
        </p:nvSpPr>
        <p:spPr>
          <a:xfrm>
            <a:off x="3165384" y="1839071"/>
            <a:ext cx="1260000" cy="367454"/>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36000" bIns="0" rtlCol="0" anchor="ctr"/>
          <a:lstStyle/>
          <a:p>
            <a:pPr>
              <a:tabLst>
                <a:tab pos="804863" algn="l"/>
              </a:tabLst>
            </a:pPr>
            <a:r>
              <a:rPr lang="en-US" sz="800" b="1" dirty="0" smtClean="0">
                <a:solidFill>
                  <a:srgbClr val="FFFFFF"/>
                </a:solidFill>
              </a:rPr>
              <a:t>EBITDA:	∆ +21.6</a:t>
            </a:r>
          </a:p>
          <a:p>
            <a:pPr>
              <a:tabLst>
                <a:tab pos="804863" algn="l"/>
              </a:tabLst>
            </a:pPr>
            <a:r>
              <a:rPr lang="en-US" sz="800" b="1" dirty="0" smtClean="0">
                <a:solidFill>
                  <a:srgbClr val="FFFFFF"/>
                </a:solidFill>
              </a:rPr>
              <a:t>NWC:	∆ -23.4</a:t>
            </a:r>
          </a:p>
          <a:p>
            <a:pPr>
              <a:tabLst>
                <a:tab pos="804863" algn="l"/>
              </a:tabLst>
            </a:pPr>
            <a:r>
              <a:rPr lang="en-US" sz="800" b="1" dirty="0" smtClean="0">
                <a:solidFill>
                  <a:srgbClr val="FFFFFF"/>
                </a:solidFill>
              </a:rPr>
              <a:t>Investment CF: 	∆ -45.9</a:t>
            </a:r>
            <a:endParaRPr lang="en-US" sz="800" b="1" dirty="0">
              <a:solidFill>
                <a:srgbClr val="FFFFFF"/>
              </a:solidFill>
            </a:endParaRPr>
          </a:p>
        </p:txBody>
      </p:sp>
      <p:sp>
        <p:nvSpPr>
          <p:cNvPr id="65" name="Rechteck 64"/>
          <p:cNvSpPr/>
          <p:nvPr/>
        </p:nvSpPr>
        <p:spPr>
          <a:xfrm>
            <a:off x="6282157" y="1839071"/>
            <a:ext cx="1260000" cy="367454"/>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36000" bIns="0" rtlCol="0" anchor="ctr"/>
          <a:lstStyle/>
          <a:p>
            <a:pPr>
              <a:tabLst>
                <a:tab pos="806450" algn="l"/>
              </a:tabLst>
            </a:pPr>
            <a:r>
              <a:rPr lang="en-US" sz="800" b="1" dirty="0" smtClean="0">
                <a:solidFill>
                  <a:srgbClr val="FFFFFF"/>
                </a:solidFill>
              </a:rPr>
              <a:t>EBITDA: 	∆ +37.7</a:t>
            </a:r>
          </a:p>
          <a:p>
            <a:pPr>
              <a:tabLst>
                <a:tab pos="806450" algn="l"/>
              </a:tabLst>
            </a:pPr>
            <a:r>
              <a:rPr lang="en-US" sz="800" b="1" dirty="0" smtClean="0">
                <a:solidFill>
                  <a:srgbClr val="FFFFFF"/>
                </a:solidFill>
              </a:rPr>
              <a:t>NWC:	∆ -1.6</a:t>
            </a:r>
          </a:p>
          <a:p>
            <a:pPr>
              <a:tabLst>
                <a:tab pos="806450" algn="l"/>
              </a:tabLst>
            </a:pPr>
            <a:r>
              <a:rPr lang="en-US" sz="800" b="1" dirty="0" smtClean="0">
                <a:solidFill>
                  <a:srgbClr val="FFFFFF"/>
                </a:solidFill>
              </a:rPr>
              <a:t>Investment CF: 	∆ -25.9</a:t>
            </a:r>
            <a:endParaRPr lang="en-US" sz="800" b="1" dirty="0">
              <a:solidFill>
                <a:srgbClr val="FFFFFF"/>
              </a:solidFill>
            </a:endParaRPr>
          </a:p>
        </p:txBody>
      </p:sp>
      <p:sp>
        <p:nvSpPr>
          <p:cNvPr id="66" name="Rechteck 65"/>
          <p:cNvSpPr/>
          <p:nvPr/>
        </p:nvSpPr>
        <p:spPr>
          <a:xfrm>
            <a:off x="4759745" y="1839071"/>
            <a:ext cx="1260000" cy="367454"/>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36000" bIns="0" rtlCol="0" anchor="ctr"/>
          <a:lstStyle/>
          <a:p>
            <a:pPr>
              <a:tabLst>
                <a:tab pos="809625" algn="l"/>
              </a:tabLst>
            </a:pPr>
            <a:r>
              <a:rPr lang="en-US" sz="800" b="1" dirty="0" smtClean="0">
                <a:solidFill>
                  <a:srgbClr val="FFFFFF"/>
                </a:solidFill>
              </a:rPr>
              <a:t>EBITDA: 	∆ +26.8</a:t>
            </a:r>
          </a:p>
          <a:p>
            <a:pPr>
              <a:tabLst>
                <a:tab pos="809625" algn="l"/>
              </a:tabLst>
            </a:pPr>
            <a:r>
              <a:rPr lang="en-US" sz="800" b="1" dirty="0" smtClean="0">
                <a:solidFill>
                  <a:srgbClr val="FFFFFF"/>
                </a:solidFill>
              </a:rPr>
              <a:t>NWC:	∆ -1.0</a:t>
            </a:r>
          </a:p>
          <a:p>
            <a:pPr>
              <a:tabLst>
                <a:tab pos="809625" algn="l"/>
              </a:tabLst>
            </a:pPr>
            <a:r>
              <a:rPr lang="en-US" sz="800" b="1" dirty="0" smtClean="0">
                <a:solidFill>
                  <a:srgbClr val="FFFFFF"/>
                </a:solidFill>
              </a:rPr>
              <a:t>Investment CF: 	∆ -35.0</a:t>
            </a:r>
            <a:endParaRPr lang="en-US" sz="800" b="1" dirty="0">
              <a:solidFill>
                <a:srgbClr val="FFFFFF"/>
              </a:solidFill>
            </a:endParaRPr>
          </a:p>
        </p:txBody>
      </p:sp>
      <p:sp>
        <p:nvSpPr>
          <p:cNvPr id="72" name="Pfeil nach links und rechts 71"/>
          <p:cNvSpPr/>
          <p:nvPr/>
        </p:nvSpPr>
        <p:spPr>
          <a:xfrm>
            <a:off x="7676539" y="1638345"/>
            <a:ext cx="1528763" cy="216024"/>
          </a:xfrm>
          <a:prstGeom prst="leftRightArrow">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rgbClr val="FFFFFF"/>
                </a:solidFill>
              </a:rPr>
              <a:t>2016: Liquidity ∆ +7.5</a:t>
            </a:r>
          </a:p>
        </p:txBody>
      </p:sp>
      <p:sp>
        <p:nvSpPr>
          <p:cNvPr id="73" name="Rechteck 72"/>
          <p:cNvSpPr/>
          <p:nvPr/>
        </p:nvSpPr>
        <p:spPr>
          <a:xfrm>
            <a:off x="7810920" y="1839071"/>
            <a:ext cx="1260000" cy="367454"/>
          </a:xfrm>
          <a:prstGeom prst="rect">
            <a:avLst/>
          </a:prstGeom>
          <a:solidFill>
            <a:srgbClr val="747678"/>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0" rIns="36000" bIns="0" rtlCol="0" anchor="ctr"/>
          <a:lstStyle/>
          <a:p>
            <a:pPr>
              <a:tabLst>
                <a:tab pos="806450" algn="l"/>
              </a:tabLst>
            </a:pPr>
            <a:r>
              <a:rPr lang="en-US" sz="800" b="1" dirty="0" smtClean="0">
                <a:solidFill>
                  <a:srgbClr val="FFFFFF"/>
                </a:solidFill>
              </a:rPr>
              <a:t>EBITDA: 	∆ +41.1</a:t>
            </a:r>
          </a:p>
          <a:p>
            <a:pPr>
              <a:tabLst>
                <a:tab pos="806450" algn="l"/>
              </a:tabLst>
            </a:pPr>
            <a:r>
              <a:rPr lang="en-US" sz="800" b="1" dirty="0" smtClean="0">
                <a:solidFill>
                  <a:srgbClr val="FFFFFF"/>
                </a:solidFill>
              </a:rPr>
              <a:t>NWC:	∆ -3.5</a:t>
            </a:r>
          </a:p>
          <a:p>
            <a:pPr>
              <a:tabLst>
                <a:tab pos="806450" algn="l"/>
              </a:tabLst>
            </a:pPr>
            <a:r>
              <a:rPr lang="en-US" sz="800" b="1" dirty="0" smtClean="0">
                <a:solidFill>
                  <a:srgbClr val="FFFFFF"/>
                </a:solidFill>
              </a:rPr>
              <a:t>Investment CF: 	∆ -25.4</a:t>
            </a:r>
            <a:endParaRPr lang="en-US" sz="800" b="1" dirty="0">
              <a:solidFill>
                <a:srgbClr val="FFFFFF"/>
              </a:solidFill>
            </a:endParaRPr>
          </a:p>
        </p:txBody>
      </p:sp>
      <p:grpSp>
        <p:nvGrpSpPr>
          <p:cNvPr id="131" name="Gruppieren 130"/>
          <p:cNvGrpSpPr/>
          <p:nvPr/>
        </p:nvGrpSpPr>
        <p:grpSpPr>
          <a:xfrm>
            <a:off x="2965303" y="2257501"/>
            <a:ext cx="3191181" cy="457040"/>
            <a:chOff x="2980292" y="2289947"/>
            <a:chExt cx="3708000" cy="457040"/>
          </a:xfrm>
        </p:grpSpPr>
        <p:cxnSp>
          <p:nvCxnSpPr>
            <p:cNvPr id="132" name="Gerade Verbindung 16"/>
            <p:cNvCxnSpPr/>
            <p:nvPr/>
          </p:nvCxnSpPr>
          <p:spPr>
            <a:xfrm flipH="1">
              <a:off x="2980292" y="2413459"/>
              <a:ext cx="3708000" cy="0"/>
            </a:xfrm>
            <a:prstGeom prst="line">
              <a:avLst/>
            </a:prstGeom>
            <a:ln w="12700">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133" name="Textfeld 132"/>
            <p:cNvSpPr txBox="1"/>
            <p:nvPr/>
          </p:nvSpPr>
          <p:spPr>
            <a:xfrm>
              <a:off x="3139966" y="2289947"/>
              <a:ext cx="2772309" cy="107722"/>
            </a:xfrm>
            <a:prstGeom prst="rect">
              <a:avLst/>
            </a:prstGeom>
            <a:noFill/>
          </p:spPr>
          <p:txBody>
            <a:bodyPr wrap="square" lIns="0" tIns="0" rIns="0" bIns="0" rtlCol="0">
              <a:spAutoFit/>
            </a:bodyPr>
            <a:lstStyle/>
            <a:p>
              <a:r>
                <a:rPr lang="en-US" sz="700" i="1" dirty="0" smtClean="0">
                  <a:latin typeface="Arial" pitchFamily="34" charset="0"/>
                  <a:cs typeface="Arial" pitchFamily="34" charset="0"/>
                </a:rPr>
                <a:t>Corporate planning: - € 41.0 m per 31. Mai 2015</a:t>
              </a:r>
            </a:p>
          </p:txBody>
        </p:sp>
        <p:sp>
          <p:nvSpPr>
            <p:cNvPr id="136" name="Textfeld 135"/>
            <p:cNvSpPr txBox="1"/>
            <p:nvPr/>
          </p:nvSpPr>
          <p:spPr>
            <a:xfrm>
              <a:off x="3139966" y="2451212"/>
              <a:ext cx="2515720" cy="107722"/>
            </a:xfrm>
            <a:prstGeom prst="rect">
              <a:avLst/>
            </a:prstGeom>
            <a:noFill/>
          </p:spPr>
          <p:txBody>
            <a:bodyPr wrap="square" lIns="0" tIns="0" rIns="0" bIns="0" rtlCol="0">
              <a:spAutoFit/>
            </a:bodyPr>
            <a:lstStyle/>
            <a:p>
              <a:r>
                <a:rPr lang="en-US" sz="700" i="1" dirty="0" smtClean="0">
                  <a:latin typeface="Arial" pitchFamily="34" charset="0"/>
                  <a:cs typeface="Arial" pitchFamily="34" charset="0"/>
                </a:rPr>
                <a:t>Sensitization: - € 53.2 m per 31. Mai 2015</a:t>
              </a:r>
            </a:p>
          </p:txBody>
        </p:sp>
        <p:cxnSp>
          <p:nvCxnSpPr>
            <p:cNvPr id="137" name="Gerade Verbindung 30"/>
            <p:cNvCxnSpPr/>
            <p:nvPr/>
          </p:nvCxnSpPr>
          <p:spPr>
            <a:xfrm flipH="1">
              <a:off x="2980292" y="2572997"/>
              <a:ext cx="3708000" cy="0"/>
            </a:xfrm>
            <a:prstGeom prst="line">
              <a:avLst/>
            </a:prstGeom>
            <a:ln w="127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44" name="Gerade Verbindung 31"/>
            <p:cNvCxnSpPr/>
            <p:nvPr/>
          </p:nvCxnSpPr>
          <p:spPr>
            <a:xfrm flipH="1">
              <a:off x="2980292" y="2746987"/>
              <a:ext cx="3708000" cy="0"/>
            </a:xfrm>
            <a:prstGeom prst="line">
              <a:avLst/>
            </a:prstGeom>
            <a:ln w="12700">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145" name="Textfeld 144"/>
            <p:cNvSpPr txBox="1"/>
            <p:nvPr/>
          </p:nvSpPr>
          <p:spPr>
            <a:xfrm>
              <a:off x="3139966" y="2625203"/>
              <a:ext cx="3530061" cy="107722"/>
            </a:xfrm>
            <a:prstGeom prst="rect">
              <a:avLst/>
            </a:prstGeom>
            <a:noFill/>
          </p:spPr>
          <p:txBody>
            <a:bodyPr wrap="square" lIns="0" tIns="0" rIns="0" bIns="0" rtlCol="0">
              <a:spAutoFit/>
            </a:bodyPr>
            <a:lstStyle/>
            <a:p>
              <a:r>
                <a:rPr lang="en-US" sz="700" i="1" dirty="0" smtClean="0">
                  <a:latin typeface="Arial" pitchFamily="34" charset="0"/>
                  <a:cs typeface="Arial" pitchFamily="34" charset="0"/>
                </a:rPr>
                <a:t>Sensitization including working liquidity: - € 63.2 m per 31. Mai 2015</a:t>
              </a:r>
            </a:p>
          </p:txBody>
        </p:sp>
      </p:grpSp>
      <p:sp>
        <p:nvSpPr>
          <p:cNvPr id="150" name="Rounded Rectangle 4"/>
          <p:cNvSpPr/>
          <p:nvPr>
            <p:custDataLst>
              <p:tags r:id="rId4"/>
            </p:custDataLst>
          </p:nvPr>
        </p:nvSpPr>
        <p:spPr bwMode="gray">
          <a:xfrm rot="5400000">
            <a:off x="6173043" y="5127327"/>
            <a:ext cx="1446114" cy="330200"/>
          </a:xfrm>
          <a:prstGeom prst="roundRect">
            <a:avLst>
              <a:gd name="adj" fmla="val 0"/>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pic>
        <p:nvPicPr>
          <p:cNvPr id="10" name="Grafik 9"/>
          <p:cNvPicPr>
            <a:picLocks noChangeAspect="1"/>
          </p:cNvPicPr>
          <p:nvPr>
            <p:custDataLst>
              <p:tags r:id="rId5"/>
            </p:custDataLst>
          </p:nvPr>
        </p:nvPicPr>
        <p:blipFill>
          <a:blip r:embed="rId13"/>
          <a:stretch>
            <a:fillRect/>
          </a:stretch>
        </p:blipFill>
        <p:spPr>
          <a:xfrm>
            <a:off x="-2717386" y="1431795"/>
            <a:ext cx="1956986" cy="2225233"/>
          </a:xfrm>
          <a:prstGeom prst="rect">
            <a:avLst/>
          </a:prstGeom>
        </p:spPr>
      </p:pic>
      <p:pic>
        <p:nvPicPr>
          <p:cNvPr id="46" name="Grafik 45"/>
          <p:cNvPicPr>
            <a:picLocks noChangeAspect="1"/>
          </p:cNvPicPr>
          <p:nvPr>
            <p:custDataLst>
              <p:tags r:id="rId6"/>
            </p:custDataLst>
          </p:nvPr>
        </p:nvPicPr>
        <p:blipFill rotWithShape="1">
          <a:blip r:embed="rId14"/>
          <a:srcRect l="228" b="11204"/>
          <a:stretch/>
        </p:blipFill>
        <p:spPr>
          <a:xfrm>
            <a:off x="2441447" y="2474251"/>
            <a:ext cx="6885937" cy="1841717"/>
          </a:xfrm>
          <a:prstGeom prst="rect">
            <a:avLst/>
          </a:prstGeom>
        </p:spPr>
      </p:pic>
      <p:sp>
        <p:nvSpPr>
          <p:cNvPr id="47" name="Textfeld 46"/>
          <p:cNvSpPr txBox="1"/>
          <p:nvPr/>
        </p:nvSpPr>
        <p:spPr>
          <a:xfrm>
            <a:off x="8150791" y="3915161"/>
            <a:ext cx="1310221" cy="123111"/>
          </a:xfrm>
          <a:prstGeom prst="rect">
            <a:avLst/>
          </a:prstGeom>
          <a:noFill/>
        </p:spPr>
        <p:txBody>
          <a:bodyPr wrap="square" lIns="0" tIns="0" rIns="0" bIns="0" rtlCol="0">
            <a:spAutoFit/>
          </a:bodyPr>
          <a:lstStyle/>
          <a:p>
            <a:r>
              <a:rPr lang="en-US" sz="800" dirty="0" smtClean="0">
                <a:solidFill>
                  <a:schemeClr val="accent4"/>
                </a:solidFill>
                <a:latin typeface="Arial" pitchFamily="34" charset="0"/>
                <a:cs typeface="Arial" pitchFamily="34" charset="0"/>
              </a:rPr>
              <a:t>Working liquidity </a:t>
            </a:r>
          </a:p>
        </p:txBody>
      </p:sp>
      <p:cxnSp>
        <p:nvCxnSpPr>
          <p:cNvPr id="48" name="Gerade Verbindung mit Pfeil 47"/>
          <p:cNvCxnSpPr/>
          <p:nvPr/>
        </p:nvCxnSpPr>
        <p:spPr>
          <a:xfrm>
            <a:off x="9005507" y="3869319"/>
            <a:ext cx="0" cy="162000"/>
          </a:xfrm>
          <a:prstGeom prst="straightConnector1">
            <a:avLst/>
          </a:prstGeom>
          <a:ln w="6350">
            <a:solidFill>
              <a:schemeClr val="accent4"/>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49" name="Gerade Verbindung mit Pfeil 48"/>
          <p:cNvCxnSpPr/>
          <p:nvPr/>
        </p:nvCxnSpPr>
        <p:spPr>
          <a:xfrm>
            <a:off x="8993339" y="3657028"/>
            <a:ext cx="0" cy="198000"/>
          </a:xfrm>
          <a:prstGeom prst="straightConnector1">
            <a:avLst/>
          </a:prstGeom>
          <a:ln w="6350">
            <a:solidFill>
              <a:schemeClr val="accent1"/>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sp>
        <p:nvSpPr>
          <p:cNvPr id="50" name="Textfeld 49"/>
          <p:cNvSpPr txBox="1"/>
          <p:nvPr/>
        </p:nvSpPr>
        <p:spPr>
          <a:xfrm>
            <a:off x="9072602" y="3720042"/>
            <a:ext cx="269635" cy="123111"/>
          </a:xfrm>
          <a:prstGeom prst="rect">
            <a:avLst/>
          </a:prstGeom>
          <a:noFill/>
        </p:spPr>
        <p:txBody>
          <a:bodyPr wrap="square" lIns="0" tIns="0" rIns="0" bIns="0" rtlCol="0">
            <a:spAutoFit/>
          </a:bodyPr>
          <a:lstStyle/>
          <a:p>
            <a:r>
              <a:rPr lang="en-US" sz="800" dirty="0" smtClean="0">
                <a:solidFill>
                  <a:schemeClr val="accent1"/>
                </a:solidFill>
                <a:latin typeface="Arial" pitchFamily="34" charset="0"/>
                <a:cs typeface="Arial" pitchFamily="34" charset="0"/>
              </a:rPr>
              <a:t>-12.2</a:t>
            </a:r>
          </a:p>
        </p:txBody>
      </p:sp>
      <p:cxnSp>
        <p:nvCxnSpPr>
          <p:cNvPr id="51" name="Gerade Verbindung mit Pfeil 50"/>
          <p:cNvCxnSpPr/>
          <p:nvPr/>
        </p:nvCxnSpPr>
        <p:spPr>
          <a:xfrm flipH="1">
            <a:off x="8991482" y="2665523"/>
            <a:ext cx="0" cy="360000"/>
          </a:xfrm>
          <a:prstGeom prst="straightConnector1">
            <a:avLst/>
          </a:prstGeom>
          <a:ln w="6350">
            <a:solidFill>
              <a:schemeClr val="tx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sp>
        <p:nvSpPr>
          <p:cNvPr id="52" name="Textfeld 51"/>
          <p:cNvSpPr txBox="1"/>
          <p:nvPr/>
        </p:nvSpPr>
        <p:spPr>
          <a:xfrm>
            <a:off x="9070920" y="2804579"/>
            <a:ext cx="261290" cy="123111"/>
          </a:xfrm>
          <a:prstGeom prst="rect">
            <a:avLst/>
          </a:prstGeom>
          <a:noFill/>
        </p:spPr>
        <p:txBody>
          <a:bodyPr wrap="none" lIns="0" tIns="0" rIns="0" bIns="0" rtlCol="0">
            <a:spAutoFit/>
          </a:bodyPr>
          <a:lstStyle/>
          <a:p>
            <a:r>
              <a:rPr lang="en-US" sz="800" dirty="0" smtClean="0">
                <a:solidFill>
                  <a:schemeClr val="tx2"/>
                </a:solidFill>
                <a:latin typeface="Arial" pitchFamily="34" charset="0"/>
                <a:cs typeface="Arial" pitchFamily="34" charset="0"/>
              </a:rPr>
              <a:t>+23.9</a:t>
            </a:r>
          </a:p>
        </p:txBody>
      </p:sp>
      <p:sp>
        <p:nvSpPr>
          <p:cNvPr id="53" name="Textfeld 52"/>
          <p:cNvSpPr txBox="1"/>
          <p:nvPr/>
        </p:nvSpPr>
        <p:spPr>
          <a:xfrm>
            <a:off x="9072602" y="3360002"/>
            <a:ext cx="329649" cy="123111"/>
          </a:xfrm>
          <a:prstGeom prst="rect">
            <a:avLst/>
          </a:prstGeom>
          <a:noFill/>
        </p:spPr>
        <p:txBody>
          <a:bodyPr wrap="square" lIns="0" tIns="0" rIns="0" bIns="0" rtlCol="0">
            <a:spAutoFit/>
          </a:bodyPr>
          <a:lstStyle/>
          <a:p>
            <a:r>
              <a:rPr lang="en-US" sz="800" dirty="0" smtClean="0">
                <a:solidFill>
                  <a:schemeClr val="accent2"/>
                </a:solidFill>
                <a:latin typeface="Arial" pitchFamily="34" charset="0"/>
                <a:cs typeface="Arial" pitchFamily="34" charset="0"/>
              </a:rPr>
              <a:t>-24.6</a:t>
            </a:r>
          </a:p>
        </p:txBody>
      </p:sp>
      <p:cxnSp>
        <p:nvCxnSpPr>
          <p:cNvPr id="54" name="Gerade Verbindung mit Pfeil 53"/>
          <p:cNvCxnSpPr/>
          <p:nvPr/>
        </p:nvCxnSpPr>
        <p:spPr>
          <a:xfrm>
            <a:off x="8993339" y="3170238"/>
            <a:ext cx="0" cy="396000"/>
          </a:xfrm>
          <a:prstGeom prst="straightConnector1">
            <a:avLst/>
          </a:prstGeom>
          <a:ln w="6350">
            <a:solidFill>
              <a:schemeClr val="accent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sp>
        <p:nvSpPr>
          <p:cNvPr id="55" name="Rechteck 54"/>
          <p:cNvSpPr/>
          <p:nvPr/>
        </p:nvSpPr>
        <p:spPr>
          <a:xfrm>
            <a:off x="8980706" y="3902716"/>
            <a:ext cx="449162" cy="215444"/>
          </a:xfrm>
          <a:prstGeom prst="rect">
            <a:avLst/>
          </a:prstGeom>
        </p:spPr>
        <p:txBody>
          <a:bodyPr wrap="none">
            <a:spAutoFit/>
          </a:bodyPr>
          <a:lstStyle/>
          <a:p>
            <a:r>
              <a:rPr lang="en-US" sz="800" dirty="0" smtClean="0">
                <a:solidFill>
                  <a:schemeClr val="accent4"/>
                </a:solidFill>
                <a:latin typeface="Arial" pitchFamily="34" charset="0"/>
                <a:cs typeface="Arial" pitchFamily="34" charset="0"/>
              </a:rPr>
              <a:t>-10.0 </a:t>
            </a:r>
            <a:endParaRPr lang="en-US" dirty="0">
              <a:solidFill>
                <a:schemeClr val="accent4"/>
              </a:solidFill>
            </a:endParaRPr>
          </a:p>
        </p:txBody>
      </p:sp>
      <p:sp>
        <p:nvSpPr>
          <p:cNvPr id="56" name="Rounded Rectangle 4"/>
          <p:cNvSpPr/>
          <p:nvPr>
            <p:custDataLst>
              <p:tags r:id="rId7"/>
            </p:custDataLst>
          </p:nvPr>
        </p:nvSpPr>
        <p:spPr bwMode="gray">
          <a:xfrm rot="5400000">
            <a:off x="6344188" y="3296188"/>
            <a:ext cx="690602" cy="310895"/>
          </a:xfrm>
          <a:prstGeom prst="roundRect">
            <a:avLst>
              <a:gd name="adj" fmla="val 26588"/>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
        <p:nvSpPr>
          <p:cNvPr id="57" name="Rectangle 4"/>
          <p:cNvSpPr>
            <a:spLocks noChangeArrowheads="1"/>
          </p:cNvSpPr>
          <p:nvPr>
            <p:custDataLst>
              <p:tags r:id="rId8"/>
            </p:custDataLst>
          </p:nvPr>
        </p:nvSpPr>
        <p:spPr bwMode="gray">
          <a:xfrm>
            <a:off x="6211493" y="2603466"/>
            <a:ext cx="951817" cy="288000"/>
          </a:xfrm>
          <a:prstGeom prst="rect">
            <a:avLst/>
          </a:prstGeom>
          <a:solidFill>
            <a:schemeClr val="accent4"/>
          </a:solidFill>
          <a:ln w="6350">
            <a:solidFill>
              <a:schemeClr val="accent4"/>
            </a:solidFill>
            <a:miter lim="800000"/>
            <a:headEnd/>
            <a:tailEnd/>
          </a:ln>
          <a:effectLst/>
        </p:spPr>
        <p:txBody>
          <a:bodyPr lIns="0" tIns="0" rIns="0" bIns="0" anchor="ctr" anchorCtr="1"/>
          <a:lstStyle/>
          <a:p>
            <a:pPr algn="ctr" defTabSz="1200150" eaLnBrk="0" hangingPunct="0">
              <a:lnSpc>
                <a:spcPct val="90000"/>
              </a:lnSpc>
              <a:tabLst>
                <a:tab pos="1209675" algn="l"/>
              </a:tabLst>
            </a:pPr>
            <a:r>
              <a:rPr lang="en-US" sz="700" dirty="0">
                <a:solidFill>
                  <a:schemeClr val="bg1"/>
                </a:solidFill>
              </a:rPr>
              <a:t>Peak liquidity need </a:t>
            </a:r>
            <a:br>
              <a:rPr lang="en-US" sz="700" dirty="0">
                <a:solidFill>
                  <a:schemeClr val="bg1"/>
                </a:solidFill>
              </a:rPr>
            </a:br>
            <a:r>
              <a:rPr lang="en-US" sz="700" dirty="0">
                <a:solidFill>
                  <a:schemeClr val="bg1"/>
                </a:solidFill>
              </a:rPr>
              <a:t>in May 2015</a:t>
            </a:r>
          </a:p>
        </p:txBody>
      </p:sp>
      <p:cxnSp>
        <p:nvCxnSpPr>
          <p:cNvPr id="58" name="Form 66"/>
          <p:cNvCxnSpPr>
            <a:endCxn id="56" idx="1"/>
          </p:cNvCxnSpPr>
          <p:nvPr/>
        </p:nvCxnSpPr>
        <p:spPr>
          <a:xfrm rot="5400000">
            <a:off x="6437320" y="2847545"/>
            <a:ext cx="510960" cy="6621"/>
          </a:xfrm>
          <a:prstGeom prst="bentConnector3">
            <a:avLst>
              <a:gd name="adj1" fmla="val 50000"/>
            </a:avLst>
          </a:prstGeom>
          <a:ln>
            <a:solidFill>
              <a:schemeClr val="accent4"/>
            </a:solidFill>
            <a:headEnd w="sm" len="sm"/>
            <a:tailEnd type="triangle"/>
          </a:ln>
        </p:spPr>
        <p:style>
          <a:lnRef idx="1">
            <a:schemeClr val="accent1"/>
          </a:lnRef>
          <a:fillRef idx="0">
            <a:schemeClr val="accent1"/>
          </a:fillRef>
          <a:effectRef idx="0">
            <a:schemeClr val="accent1"/>
          </a:effectRef>
          <a:fontRef idx="minor">
            <a:schemeClr val="tx1"/>
          </a:fontRef>
        </p:style>
      </p:cxnSp>
      <p:pic>
        <p:nvPicPr>
          <p:cNvPr id="14" name="Grafik 13"/>
          <p:cNvPicPr>
            <a:picLocks noChangeAspect="1"/>
          </p:cNvPicPr>
          <p:nvPr>
            <p:custDataLst>
              <p:tags r:id="rId9"/>
            </p:custDataLst>
          </p:nvPr>
        </p:nvPicPr>
        <p:blipFill>
          <a:blip r:embed="rId15"/>
          <a:stretch>
            <a:fillRect/>
          </a:stretch>
        </p:blipFill>
        <p:spPr>
          <a:xfrm>
            <a:off x="-2733660" y="3801567"/>
            <a:ext cx="1950889" cy="2225233"/>
          </a:xfrm>
          <a:prstGeom prst="rect">
            <a:avLst/>
          </a:prstGeom>
        </p:spPr>
      </p:pic>
      <p:sp>
        <p:nvSpPr>
          <p:cNvPr id="68" name="Textfeld 67"/>
          <p:cNvSpPr txBox="1">
            <a:spLocks/>
          </p:cNvSpPr>
          <p:nvPr/>
        </p:nvSpPr>
        <p:spPr>
          <a:xfrm rot="364548">
            <a:off x="7611899" y="957279"/>
            <a:ext cx="1830066" cy="282000"/>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wrap="square" lIns="0" tIns="0" rIns="0" bIns="0" rtlCol="0" anchor="ctr">
            <a:noAutofit/>
          </a:bodyPr>
          <a:lstStyle/>
          <a:p>
            <a:pPr algn="ctr"/>
            <a:r>
              <a:rPr lang="en-US" sz="900" b="1" dirty="0" smtClean="0">
                <a:latin typeface="Arial" pitchFamily="34" charset="0"/>
                <a:cs typeface="Arial" pitchFamily="34" charset="0"/>
              </a:rPr>
              <a:t>Alternative 2</a:t>
            </a:r>
          </a:p>
        </p:txBody>
      </p:sp>
    </p:spTree>
    <p:extLst>
      <p:ext uri="{BB962C8B-B14F-4D97-AF65-F5344CB8AC3E}">
        <p14:creationId xmlns:p14="http://schemas.microsoft.com/office/powerpoint/2010/main" val="28892249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uppieren 49"/>
          <p:cNvGrpSpPr/>
          <p:nvPr/>
        </p:nvGrpSpPr>
        <p:grpSpPr>
          <a:xfrm>
            <a:off x="2861931" y="1638829"/>
            <a:ext cx="6472570" cy="2183420"/>
            <a:chOff x="2985927" y="1359166"/>
            <a:chExt cx="6530725" cy="2183420"/>
          </a:xfrm>
        </p:grpSpPr>
        <p:sp>
          <p:nvSpPr>
            <p:cNvPr id="51" name="Freihandform 50"/>
            <p:cNvSpPr/>
            <p:nvPr/>
          </p:nvSpPr>
          <p:spPr>
            <a:xfrm>
              <a:off x="2992278" y="1537292"/>
              <a:ext cx="6498898" cy="1747246"/>
            </a:xfrm>
            <a:custGeom>
              <a:avLst/>
              <a:gdLst>
                <a:gd name="connsiteX0" fmla="*/ 30480 w 6530340"/>
                <a:gd name="connsiteY0" fmla="*/ 426720 h 1562100"/>
                <a:gd name="connsiteX1" fmla="*/ 1402080 w 6530340"/>
                <a:gd name="connsiteY1" fmla="*/ 883920 h 1562100"/>
                <a:gd name="connsiteX2" fmla="*/ 3177540 w 6530340"/>
                <a:gd name="connsiteY2" fmla="*/ 1005840 h 1562100"/>
                <a:gd name="connsiteX3" fmla="*/ 4838700 w 6530340"/>
                <a:gd name="connsiteY3" fmla="*/ 1485900 h 1562100"/>
                <a:gd name="connsiteX4" fmla="*/ 6530340 w 6530340"/>
                <a:gd name="connsiteY4" fmla="*/ 1562100 h 1562100"/>
                <a:gd name="connsiteX5" fmla="*/ 6530340 w 6530340"/>
                <a:gd name="connsiteY5" fmla="*/ 1051560 h 1562100"/>
                <a:gd name="connsiteX6" fmla="*/ 4610100 w 6530340"/>
                <a:gd name="connsiteY6" fmla="*/ 998220 h 1562100"/>
                <a:gd name="connsiteX7" fmla="*/ 3192780 w 6530340"/>
                <a:gd name="connsiteY7" fmla="*/ 556260 h 1562100"/>
                <a:gd name="connsiteX8" fmla="*/ 1607820 w 6530340"/>
                <a:gd name="connsiteY8" fmla="*/ 502920 h 1562100"/>
                <a:gd name="connsiteX9" fmla="*/ 0 w 6530340"/>
                <a:gd name="connsiteY9" fmla="*/ 0 h 1562100"/>
                <a:gd name="connsiteX10" fmla="*/ 30480 w 6530340"/>
                <a:gd name="connsiteY10" fmla="*/ 426720 h 1562100"/>
                <a:gd name="connsiteX0" fmla="*/ 0 w 6499860"/>
                <a:gd name="connsiteY0" fmla="*/ 442436 h 1577816"/>
                <a:gd name="connsiteX1" fmla="*/ 1371600 w 6499860"/>
                <a:gd name="connsiteY1" fmla="*/ 899636 h 1577816"/>
                <a:gd name="connsiteX2" fmla="*/ 3147060 w 6499860"/>
                <a:gd name="connsiteY2" fmla="*/ 1021556 h 1577816"/>
                <a:gd name="connsiteX3" fmla="*/ 4808220 w 6499860"/>
                <a:gd name="connsiteY3" fmla="*/ 1501616 h 1577816"/>
                <a:gd name="connsiteX4" fmla="*/ 6499860 w 6499860"/>
                <a:gd name="connsiteY4" fmla="*/ 1577816 h 1577816"/>
                <a:gd name="connsiteX5" fmla="*/ 6499860 w 6499860"/>
                <a:gd name="connsiteY5" fmla="*/ 1067276 h 1577816"/>
                <a:gd name="connsiteX6" fmla="*/ 4579620 w 6499860"/>
                <a:gd name="connsiteY6" fmla="*/ 1013936 h 1577816"/>
                <a:gd name="connsiteX7" fmla="*/ 3162300 w 6499860"/>
                <a:gd name="connsiteY7" fmla="*/ 571976 h 1577816"/>
                <a:gd name="connsiteX8" fmla="*/ 1577340 w 6499860"/>
                <a:gd name="connsiteY8" fmla="*/ 518636 h 1577816"/>
                <a:gd name="connsiteX9" fmla="*/ 953 w 6499860"/>
                <a:gd name="connsiteY9" fmla="*/ 0 h 1577816"/>
                <a:gd name="connsiteX10" fmla="*/ 0 w 6499860"/>
                <a:gd name="connsiteY10" fmla="*/ 442436 h 1577816"/>
                <a:gd name="connsiteX0" fmla="*/ 0 w 6502242"/>
                <a:gd name="connsiteY0" fmla="*/ 425768 h 1577816"/>
                <a:gd name="connsiteX1" fmla="*/ 1373982 w 6502242"/>
                <a:gd name="connsiteY1" fmla="*/ 899636 h 1577816"/>
                <a:gd name="connsiteX2" fmla="*/ 3149442 w 6502242"/>
                <a:gd name="connsiteY2" fmla="*/ 1021556 h 1577816"/>
                <a:gd name="connsiteX3" fmla="*/ 4810602 w 6502242"/>
                <a:gd name="connsiteY3" fmla="*/ 1501616 h 1577816"/>
                <a:gd name="connsiteX4" fmla="*/ 6502242 w 6502242"/>
                <a:gd name="connsiteY4" fmla="*/ 1577816 h 1577816"/>
                <a:gd name="connsiteX5" fmla="*/ 6502242 w 6502242"/>
                <a:gd name="connsiteY5" fmla="*/ 1067276 h 1577816"/>
                <a:gd name="connsiteX6" fmla="*/ 4582002 w 6502242"/>
                <a:gd name="connsiteY6" fmla="*/ 1013936 h 1577816"/>
                <a:gd name="connsiteX7" fmla="*/ 3164682 w 6502242"/>
                <a:gd name="connsiteY7" fmla="*/ 571976 h 1577816"/>
                <a:gd name="connsiteX8" fmla="*/ 1579722 w 6502242"/>
                <a:gd name="connsiteY8" fmla="*/ 518636 h 1577816"/>
                <a:gd name="connsiteX9" fmla="*/ 3335 w 6502242"/>
                <a:gd name="connsiteY9" fmla="*/ 0 h 1577816"/>
                <a:gd name="connsiteX10" fmla="*/ 0 w 6502242"/>
                <a:gd name="connsiteY10" fmla="*/ 425768 h 1577816"/>
                <a:gd name="connsiteX0" fmla="*/ 0 w 6502242"/>
                <a:gd name="connsiteY0" fmla="*/ 425768 h 1577816"/>
                <a:gd name="connsiteX1" fmla="*/ 1373982 w 6502242"/>
                <a:gd name="connsiteY1" fmla="*/ 899636 h 1577816"/>
                <a:gd name="connsiteX2" fmla="*/ 3149442 w 6502242"/>
                <a:gd name="connsiteY2" fmla="*/ 1021556 h 1577816"/>
                <a:gd name="connsiteX3" fmla="*/ 4810602 w 6502242"/>
                <a:gd name="connsiteY3" fmla="*/ 1501616 h 1577816"/>
                <a:gd name="connsiteX4" fmla="*/ 6502242 w 6502242"/>
                <a:gd name="connsiteY4" fmla="*/ 1577816 h 1577816"/>
                <a:gd name="connsiteX5" fmla="*/ 6502242 w 6502242"/>
                <a:gd name="connsiteY5" fmla="*/ 1067276 h 1577816"/>
                <a:gd name="connsiteX6" fmla="*/ 4582002 w 6502242"/>
                <a:gd name="connsiteY6" fmla="*/ 1013936 h 1577816"/>
                <a:gd name="connsiteX7" fmla="*/ 3164682 w 6502242"/>
                <a:gd name="connsiteY7" fmla="*/ 571976 h 1577816"/>
                <a:gd name="connsiteX8" fmla="*/ 1528674 w 6502242"/>
                <a:gd name="connsiteY8" fmla="*/ 379540 h 1577816"/>
                <a:gd name="connsiteX9" fmla="*/ 3335 w 6502242"/>
                <a:gd name="connsiteY9" fmla="*/ 0 h 1577816"/>
                <a:gd name="connsiteX10" fmla="*/ 0 w 6502242"/>
                <a:gd name="connsiteY10" fmla="*/ 425768 h 1577816"/>
                <a:gd name="connsiteX0" fmla="*/ 0 w 6502242"/>
                <a:gd name="connsiteY0" fmla="*/ 425768 h 1577816"/>
                <a:gd name="connsiteX1" fmla="*/ 1456666 w 6502242"/>
                <a:gd name="connsiteY1" fmla="*/ 739580 h 1577816"/>
                <a:gd name="connsiteX2" fmla="*/ 3149442 w 6502242"/>
                <a:gd name="connsiteY2" fmla="*/ 1021556 h 1577816"/>
                <a:gd name="connsiteX3" fmla="*/ 4810602 w 6502242"/>
                <a:gd name="connsiteY3" fmla="*/ 1501616 h 1577816"/>
                <a:gd name="connsiteX4" fmla="*/ 6502242 w 6502242"/>
                <a:gd name="connsiteY4" fmla="*/ 1577816 h 1577816"/>
                <a:gd name="connsiteX5" fmla="*/ 6502242 w 6502242"/>
                <a:gd name="connsiteY5" fmla="*/ 1067276 h 1577816"/>
                <a:gd name="connsiteX6" fmla="*/ 4582002 w 6502242"/>
                <a:gd name="connsiteY6" fmla="*/ 1013936 h 1577816"/>
                <a:gd name="connsiteX7" fmla="*/ 3164682 w 6502242"/>
                <a:gd name="connsiteY7" fmla="*/ 571976 h 1577816"/>
                <a:gd name="connsiteX8" fmla="*/ 1528674 w 6502242"/>
                <a:gd name="connsiteY8" fmla="*/ 379540 h 1577816"/>
                <a:gd name="connsiteX9" fmla="*/ 3335 w 6502242"/>
                <a:gd name="connsiteY9" fmla="*/ 0 h 1577816"/>
                <a:gd name="connsiteX10" fmla="*/ 0 w 6502242"/>
                <a:gd name="connsiteY10" fmla="*/ 425768 h 1577816"/>
                <a:gd name="connsiteX0" fmla="*/ 0 w 6502242"/>
                <a:gd name="connsiteY0" fmla="*/ 425768 h 1577816"/>
                <a:gd name="connsiteX1" fmla="*/ 1456666 w 6502242"/>
                <a:gd name="connsiteY1" fmla="*/ 739580 h 1577816"/>
                <a:gd name="connsiteX2" fmla="*/ 3149442 w 6502242"/>
                <a:gd name="connsiteY2" fmla="*/ 1021556 h 1577816"/>
                <a:gd name="connsiteX3" fmla="*/ 4810602 w 6502242"/>
                <a:gd name="connsiteY3" fmla="*/ 1501616 h 1577816"/>
                <a:gd name="connsiteX4" fmla="*/ 6502242 w 6502242"/>
                <a:gd name="connsiteY4" fmla="*/ 1577816 h 1577816"/>
                <a:gd name="connsiteX5" fmla="*/ 6502242 w 6502242"/>
                <a:gd name="connsiteY5" fmla="*/ 1067276 h 1577816"/>
                <a:gd name="connsiteX6" fmla="*/ 4582002 w 6502242"/>
                <a:gd name="connsiteY6" fmla="*/ 1013936 h 1577816"/>
                <a:gd name="connsiteX7" fmla="*/ 3164682 w 6502242"/>
                <a:gd name="connsiteY7" fmla="*/ 571976 h 1577816"/>
                <a:gd name="connsiteX8" fmla="*/ 1528674 w 6502242"/>
                <a:gd name="connsiteY8" fmla="*/ 379540 h 1577816"/>
                <a:gd name="connsiteX9" fmla="*/ 3335 w 6502242"/>
                <a:gd name="connsiteY9" fmla="*/ 0 h 1577816"/>
                <a:gd name="connsiteX10" fmla="*/ 0 w 6502242"/>
                <a:gd name="connsiteY10" fmla="*/ 425768 h 1577816"/>
                <a:gd name="connsiteX0" fmla="*/ 0 w 6502242"/>
                <a:gd name="connsiteY0" fmla="*/ 425768 h 1577816"/>
                <a:gd name="connsiteX1" fmla="*/ 1456666 w 6502242"/>
                <a:gd name="connsiteY1" fmla="*/ 739580 h 1577816"/>
                <a:gd name="connsiteX2" fmla="*/ 3149442 w 6502242"/>
                <a:gd name="connsiteY2" fmla="*/ 1021556 h 1577816"/>
                <a:gd name="connsiteX3" fmla="*/ 4810602 w 6502242"/>
                <a:gd name="connsiteY3" fmla="*/ 1501616 h 1577816"/>
                <a:gd name="connsiteX4" fmla="*/ 6502242 w 6502242"/>
                <a:gd name="connsiteY4" fmla="*/ 1577816 h 1577816"/>
                <a:gd name="connsiteX5" fmla="*/ 6502242 w 6502242"/>
                <a:gd name="connsiteY5" fmla="*/ 1067276 h 1577816"/>
                <a:gd name="connsiteX6" fmla="*/ 4697025 w 6502242"/>
                <a:gd name="connsiteY6" fmla="*/ 811588 h 1577816"/>
                <a:gd name="connsiteX7" fmla="*/ 3164682 w 6502242"/>
                <a:gd name="connsiteY7" fmla="*/ 571976 h 1577816"/>
                <a:gd name="connsiteX8" fmla="*/ 1528674 w 6502242"/>
                <a:gd name="connsiteY8" fmla="*/ 379540 h 1577816"/>
                <a:gd name="connsiteX9" fmla="*/ 3335 w 6502242"/>
                <a:gd name="connsiteY9" fmla="*/ 0 h 1577816"/>
                <a:gd name="connsiteX10" fmla="*/ 0 w 6502242"/>
                <a:gd name="connsiteY10" fmla="*/ 425768 h 1577816"/>
                <a:gd name="connsiteX0" fmla="*/ 0 w 6502242"/>
                <a:gd name="connsiteY0" fmla="*/ 425768 h 1577816"/>
                <a:gd name="connsiteX1" fmla="*/ 1456666 w 6502242"/>
                <a:gd name="connsiteY1" fmla="*/ 739580 h 1577816"/>
                <a:gd name="connsiteX2" fmla="*/ 3149442 w 6502242"/>
                <a:gd name="connsiteY2" fmla="*/ 1021556 h 1577816"/>
                <a:gd name="connsiteX3" fmla="*/ 4810602 w 6502242"/>
                <a:gd name="connsiteY3" fmla="*/ 1501616 h 1577816"/>
                <a:gd name="connsiteX4" fmla="*/ 6502242 w 6502242"/>
                <a:gd name="connsiteY4" fmla="*/ 1577816 h 1577816"/>
                <a:gd name="connsiteX5" fmla="*/ 6502242 w 6502242"/>
                <a:gd name="connsiteY5" fmla="*/ 1067276 h 1577816"/>
                <a:gd name="connsiteX6" fmla="*/ 4697025 w 6502242"/>
                <a:gd name="connsiteY6" fmla="*/ 811588 h 1577816"/>
                <a:gd name="connsiteX7" fmla="*/ 3616905 w 6502242"/>
                <a:gd name="connsiteY7" fmla="*/ 451548 h 1577816"/>
                <a:gd name="connsiteX8" fmla="*/ 1528674 w 6502242"/>
                <a:gd name="connsiteY8" fmla="*/ 379540 h 1577816"/>
                <a:gd name="connsiteX9" fmla="*/ 3335 w 6502242"/>
                <a:gd name="connsiteY9" fmla="*/ 0 h 1577816"/>
                <a:gd name="connsiteX10" fmla="*/ 0 w 6502242"/>
                <a:gd name="connsiteY10" fmla="*/ 425768 h 1577816"/>
                <a:gd name="connsiteX0" fmla="*/ 0 w 6502242"/>
                <a:gd name="connsiteY0" fmla="*/ 425768 h 1577816"/>
                <a:gd name="connsiteX1" fmla="*/ 1456666 w 6502242"/>
                <a:gd name="connsiteY1" fmla="*/ 739580 h 1577816"/>
                <a:gd name="connsiteX2" fmla="*/ 3616905 w 6502242"/>
                <a:gd name="connsiteY2" fmla="*/ 883596 h 1577816"/>
                <a:gd name="connsiteX3" fmla="*/ 4810602 w 6502242"/>
                <a:gd name="connsiteY3" fmla="*/ 1501616 h 1577816"/>
                <a:gd name="connsiteX4" fmla="*/ 6502242 w 6502242"/>
                <a:gd name="connsiteY4" fmla="*/ 1577816 h 1577816"/>
                <a:gd name="connsiteX5" fmla="*/ 6502242 w 6502242"/>
                <a:gd name="connsiteY5" fmla="*/ 1067276 h 1577816"/>
                <a:gd name="connsiteX6" fmla="*/ 4697025 w 6502242"/>
                <a:gd name="connsiteY6" fmla="*/ 811588 h 1577816"/>
                <a:gd name="connsiteX7" fmla="*/ 3616905 w 6502242"/>
                <a:gd name="connsiteY7" fmla="*/ 451548 h 1577816"/>
                <a:gd name="connsiteX8" fmla="*/ 1528674 w 6502242"/>
                <a:gd name="connsiteY8" fmla="*/ 379540 h 1577816"/>
                <a:gd name="connsiteX9" fmla="*/ 3335 w 6502242"/>
                <a:gd name="connsiteY9" fmla="*/ 0 h 1577816"/>
                <a:gd name="connsiteX10" fmla="*/ 0 w 6502242"/>
                <a:gd name="connsiteY10" fmla="*/ 425768 h 1577816"/>
                <a:gd name="connsiteX0" fmla="*/ 0 w 6502242"/>
                <a:gd name="connsiteY0" fmla="*/ 425768 h 1577816"/>
                <a:gd name="connsiteX1" fmla="*/ 1456666 w 6502242"/>
                <a:gd name="connsiteY1" fmla="*/ 739580 h 1577816"/>
                <a:gd name="connsiteX2" fmla="*/ 3616905 w 6502242"/>
                <a:gd name="connsiteY2" fmla="*/ 883596 h 1577816"/>
                <a:gd name="connsiteX3" fmla="*/ 4769033 w 6502242"/>
                <a:gd name="connsiteY3" fmla="*/ 1531668 h 1577816"/>
                <a:gd name="connsiteX4" fmla="*/ 6502242 w 6502242"/>
                <a:gd name="connsiteY4" fmla="*/ 1577816 h 1577816"/>
                <a:gd name="connsiteX5" fmla="*/ 6502242 w 6502242"/>
                <a:gd name="connsiteY5" fmla="*/ 1067276 h 1577816"/>
                <a:gd name="connsiteX6" fmla="*/ 4697025 w 6502242"/>
                <a:gd name="connsiteY6" fmla="*/ 811588 h 1577816"/>
                <a:gd name="connsiteX7" fmla="*/ 3616905 w 6502242"/>
                <a:gd name="connsiteY7" fmla="*/ 451548 h 1577816"/>
                <a:gd name="connsiteX8" fmla="*/ 1528674 w 6502242"/>
                <a:gd name="connsiteY8" fmla="*/ 379540 h 1577816"/>
                <a:gd name="connsiteX9" fmla="*/ 3335 w 6502242"/>
                <a:gd name="connsiteY9" fmla="*/ 0 h 1577816"/>
                <a:gd name="connsiteX10" fmla="*/ 0 w 6502242"/>
                <a:gd name="connsiteY10" fmla="*/ 425768 h 1577816"/>
                <a:gd name="connsiteX0" fmla="*/ 0 w 6502242"/>
                <a:gd name="connsiteY0" fmla="*/ 425768 h 1577816"/>
                <a:gd name="connsiteX1" fmla="*/ 1456666 w 6502242"/>
                <a:gd name="connsiteY1" fmla="*/ 739580 h 1577816"/>
                <a:gd name="connsiteX2" fmla="*/ 3616905 w 6502242"/>
                <a:gd name="connsiteY2" fmla="*/ 883596 h 1577816"/>
                <a:gd name="connsiteX3" fmla="*/ 4769033 w 6502242"/>
                <a:gd name="connsiteY3" fmla="*/ 1315644 h 1577816"/>
                <a:gd name="connsiteX4" fmla="*/ 6502242 w 6502242"/>
                <a:gd name="connsiteY4" fmla="*/ 1577816 h 1577816"/>
                <a:gd name="connsiteX5" fmla="*/ 6502242 w 6502242"/>
                <a:gd name="connsiteY5" fmla="*/ 1067276 h 1577816"/>
                <a:gd name="connsiteX6" fmla="*/ 4697025 w 6502242"/>
                <a:gd name="connsiteY6" fmla="*/ 811588 h 1577816"/>
                <a:gd name="connsiteX7" fmla="*/ 3616905 w 6502242"/>
                <a:gd name="connsiteY7" fmla="*/ 451548 h 1577816"/>
                <a:gd name="connsiteX8" fmla="*/ 1528674 w 6502242"/>
                <a:gd name="connsiteY8" fmla="*/ 379540 h 1577816"/>
                <a:gd name="connsiteX9" fmla="*/ 3335 w 6502242"/>
                <a:gd name="connsiteY9" fmla="*/ 0 h 1577816"/>
                <a:gd name="connsiteX10" fmla="*/ 0 w 6502242"/>
                <a:gd name="connsiteY10" fmla="*/ 425768 h 1577816"/>
                <a:gd name="connsiteX0" fmla="*/ 0 w 6502242"/>
                <a:gd name="connsiteY0" fmla="*/ 425768 h 1577816"/>
                <a:gd name="connsiteX1" fmla="*/ 1456666 w 6502242"/>
                <a:gd name="connsiteY1" fmla="*/ 739580 h 1577816"/>
                <a:gd name="connsiteX2" fmla="*/ 3616905 w 6502242"/>
                <a:gd name="connsiteY2" fmla="*/ 883596 h 1577816"/>
                <a:gd name="connsiteX3" fmla="*/ 4769033 w 6502242"/>
                <a:gd name="connsiteY3" fmla="*/ 1315644 h 1577816"/>
                <a:gd name="connsiteX4" fmla="*/ 6502242 w 6502242"/>
                <a:gd name="connsiteY4" fmla="*/ 1577816 h 1577816"/>
                <a:gd name="connsiteX5" fmla="*/ 6497225 w 6502242"/>
                <a:gd name="connsiteY5" fmla="*/ 1243636 h 1577816"/>
                <a:gd name="connsiteX6" fmla="*/ 4697025 w 6502242"/>
                <a:gd name="connsiteY6" fmla="*/ 811588 h 1577816"/>
                <a:gd name="connsiteX7" fmla="*/ 3616905 w 6502242"/>
                <a:gd name="connsiteY7" fmla="*/ 451548 h 1577816"/>
                <a:gd name="connsiteX8" fmla="*/ 1528674 w 6502242"/>
                <a:gd name="connsiteY8" fmla="*/ 379540 h 1577816"/>
                <a:gd name="connsiteX9" fmla="*/ 3335 w 6502242"/>
                <a:gd name="connsiteY9" fmla="*/ 0 h 1577816"/>
                <a:gd name="connsiteX10" fmla="*/ 0 w 6502242"/>
                <a:gd name="connsiteY10" fmla="*/ 425768 h 1577816"/>
                <a:gd name="connsiteX0" fmla="*/ 0 w 6502242"/>
                <a:gd name="connsiteY0" fmla="*/ 425768 h 1577816"/>
                <a:gd name="connsiteX1" fmla="*/ 1456666 w 6502242"/>
                <a:gd name="connsiteY1" fmla="*/ 739580 h 1577816"/>
                <a:gd name="connsiteX2" fmla="*/ 3616905 w 6502242"/>
                <a:gd name="connsiteY2" fmla="*/ 883596 h 1577816"/>
                <a:gd name="connsiteX3" fmla="*/ 4697025 w 6502242"/>
                <a:gd name="connsiteY3" fmla="*/ 1243636 h 1577816"/>
                <a:gd name="connsiteX4" fmla="*/ 6502242 w 6502242"/>
                <a:gd name="connsiteY4" fmla="*/ 1577816 h 1577816"/>
                <a:gd name="connsiteX5" fmla="*/ 6497225 w 6502242"/>
                <a:gd name="connsiteY5" fmla="*/ 1243636 h 1577816"/>
                <a:gd name="connsiteX6" fmla="*/ 4697025 w 6502242"/>
                <a:gd name="connsiteY6" fmla="*/ 811588 h 1577816"/>
                <a:gd name="connsiteX7" fmla="*/ 3616905 w 6502242"/>
                <a:gd name="connsiteY7" fmla="*/ 451548 h 1577816"/>
                <a:gd name="connsiteX8" fmla="*/ 1528674 w 6502242"/>
                <a:gd name="connsiteY8" fmla="*/ 379540 h 1577816"/>
                <a:gd name="connsiteX9" fmla="*/ 3335 w 6502242"/>
                <a:gd name="connsiteY9" fmla="*/ 0 h 1577816"/>
                <a:gd name="connsiteX10" fmla="*/ 0 w 6502242"/>
                <a:gd name="connsiteY10" fmla="*/ 425768 h 1577816"/>
                <a:gd name="connsiteX0" fmla="*/ 0 w 6502242"/>
                <a:gd name="connsiteY0" fmla="*/ 425768 h 1603676"/>
                <a:gd name="connsiteX1" fmla="*/ 1456666 w 6502242"/>
                <a:gd name="connsiteY1" fmla="*/ 739580 h 1603676"/>
                <a:gd name="connsiteX2" fmla="*/ 3616905 w 6502242"/>
                <a:gd name="connsiteY2" fmla="*/ 883596 h 1603676"/>
                <a:gd name="connsiteX3" fmla="*/ 4697025 w 6502242"/>
                <a:gd name="connsiteY3" fmla="*/ 1243636 h 1603676"/>
                <a:gd name="connsiteX4" fmla="*/ 5705137 w 6502242"/>
                <a:gd name="connsiteY4" fmla="*/ 1603676 h 1603676"/>
                <a:gd name="connsiteX5" fmla="*/ 6502242 w 6502242"/>
                <a:gd name="connsiteY5" fmla="*/ 1577816 h 1603676"/>
                <a:gd name="connsiteX6" fmla="*/ 6497225 w 6502242"/>
                <a:gd name="connsiteY6" fmla="*/ 1243636 h 1603676"/>
                <a:gd name="connsiteX7" fmla="*/ 4697025 w 6502242"/>
                <a:gd name="connsiteY7" fmla="*/ 811588 h 1603676"/>
                <a:gd name="connsiteX8" fmla="*/ 3616905 w 6502242"/>
                <a:gd name="connsiteY8" fmla="*/ 451548 h 1603676"/>
                <a:gd name="connsiteX9" fmla="*/ 1528674 w 6502242"/>
                <a:gd name="connsiteY9" fmla="*/ 379540 h 1603676"/>
                <a:gd name="connsiteX10" fmla="*/ 3335 w 6502242"/>
                <a:gd name="connsiteY10" fmla="*/ 0 h 1603676"/>
                <a:gd name="connsiteX11" fmla="*/ 0 w 6502242"/>
                <a:gd name="connsiteY11" fmla="*/ 425768 h 1603676"/>
                <a:gd name="connsiteX0" fmla="*/ 0 w 6498897"/>
                <a:gd name="connsiteY0" fmla="*/ 425768 h 1747246"/>
                <a:gd name="connsiteX1" fmla="*/ 1456666 w 6498897"/>
                <a:gd name="connsiteY1" fmla="*/ 739580 h 1747246"/>
                <a:gd name="connsiteX2" fmla="*/ 3616905 w 6498897"/>
                <a:gd name="connsiteY2" fmla="*/ 883596 h 1747246"/>
                <a:gd name="connsiteX3" fmla="*/ 4697025 w 6498897"/>
                <a:gd name="connsiteY3" fmla="*/ 1243636 h 1747246"/>
                <a:gd name="connsiteX4" fmla="*/ 5705137 w 6498897"/>
                <a:gd name="connsiteY4" fmla="*/ 1603676 h 1747246"/>
                <a:gd name="connsiteX5" fmla="*/ 6497225 w 6498897"/>
                <a:gd name="connsiteY5" fmla="*/ 1747246 h 1747246"/>
                <a:gd name="connsiteX6" fmla="*/ 6497225 w 6498897"/>
                <a:gd name="connsiteY6" fmla="*/ 1243636 h 1747246"/>
                <a:gd name="connsiteX7" fmla="*/ 4697025 w 6498897"/>
                <a:gd name="connsiteY7" fmla="*/ 811588 h 1747246"/>
                <a:gd name="connsiteX8" fmla="*/ 3616905 w 6498897"/>
                <a:gd name="connsiteY8" fmla="*/ 451548 h 1747246"/>
                <a:gd name="connsiteX9" fmla="*/ 1528674 w 6498897"/>
                <a:gd name="connsiteY9" fmla="*/ 379540 h 1747246"/>
                <a:gd name="connsiteX10" fmla="*/ 3335 w 6498897"/>
                <a:gd name="connsiteY10" fmla="*/ 0 h 1747246"/>
                <a:gd name="connsiteX11" fmla="*/ 0 w 6498897"/>
                <a:gd name="connsiteY11" fmla="*/ 425768 h 1747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98897" h="1747246">
                  <a:moveTo>
                    <a:pt x="0" y="425768"/>
                  </a:moveTo>
                  <a:lnTo>
                    <a:pt x="1456666" y="739580"/>
                  </a:lnTo>
                  <a:cubicBezTo>
                    <a:pt x="2090431" y="836006"/>
                    <a:pt x="3052646" y="789604"/>
                    <a:pt x="3616905" y="883596"/>
                  </a:cubicBezTo>
                  <a:lnTo>
                    <a:pt x="4697025" y="1243636"/>
                  </a:lnTo>
                  <a:lnTo>
                    <a:pt x="5705137" y="1603676"/>
                  </a:lnTo>
                  <a:lnTo>
                    <a:pt x="6497225" y="1747246"/>
                  </a:lnTo>
                  <a:cubicBezTo>
                    <a:pt x="6495553" y="1635853"/>
                    <a:pt x="6498897" y="1355029"/>
                    <a:pt x="6497225" y="1243636"/>
                  </a:cubicBezTo>
                  <a:lnTo>
                    <a:pt x="4697025" y="811588"/>
                  </a:lnTo>
                  <a:lnTo>
                    <a:pt x="3616905" y="451548"/>
                  </a:lnTo>
                  <a:lnTo>
                    <a:pt x="1528674" y="379540"/>
                  </a:lnTo>
                  <a:lnTo>
                    <a:pt x="3335" y="0"/>
                  </a:lnTo>
                  <a:cubicBezTo>
                    <a:pt x="3017" y="147479"/>
                    <a:pt x="318" y="278289"/>
                    <a:pt x="0" y="425768"/>
                  </a:cubicBezTo>
                  <a:close/>
                </a:path>
              </a:pathLst>
            </a:cu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2" name="Gruppieren 36"/>
            <p:cNvGrpSpPr/>
            <p:nvPr/>
          </p:nvGrpSpPr>
          <p:grpSpPr>
            <a:xfrm>
              <a:off x="4574292" y="1423987"/>
              <a:ext cx="3308598" cy="1683502"/>
              <a:chOff x="4574292" y="1532138"/>
              <a:chExt cx="3308598" cy="1752846"/>
            </a:xfrm>
          </p:grpSpPr>
          <p:cxnSp>
            <p:nvCxnSpPr>
              <p:cNvPr id="75" name="Gerade Verbindung 10"/>
              <p:cNvCxnSpPr/>
              <p:nvPr/>
            </p:nvCxnSpPr>
            <p:spPr>
              <a:xfrm>
                <a:off x="4574292" y="1532138"/>
                <a:ext cx="0" cy="1752846"/>
              </a:xfrm>
              <a:prstGeom prst="line">
                <a:avLst/>
              </a:prstGeom>
              <a:ln>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77" name="Gerade Verbindung 11"/>
              <p:cNvCxnSpPr/>
              <p:nvPr/>
            </p:nvCxnSpPr>
            <p:spPr>
              <a:xfrm>
                <a:off x="6226284" y="1532138"/>
                <a:ext cx="0" cy="1752846"/>
              </a:xfrm>
              <a:prstGeom prst="line">
                <a:avLst/>
              </a:prstGeom>
              <a:ln>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78" name="Gerade Verbindung 12"/>
              <p:cNvCxnSpPr/>
              <p:nvPr/>
            </p:nvCxnSpPr>
            <p:spPr>
              <a:xfrm>
                <a:off x="7882890" y="1532138"/>
                <a:ext cx="0" cy="1752846"/>
              </a:xfrm>
              <a:prstGeom prst="line">
                <a:avLst/>
              </a:prstGeom>
              <a:ln>
                <a:solidFill>
                  <a:srgbClr val="747678"/>
                </a:solidFill>
                <a:prstDash val="sysDash"/>
              </a:ln>
            </p:spPr>
            <p:style>
              <a:lnRef idx="1">
                <a:schemeClr val="accent1"/>
              </a:lnRef>
              <a:fillRef idx="0">
                <a:schemeClr val="accent1"/>
              </a:fillRef>
              <a:effectRef idx="0">
                <a:schemeClr val="accent1"/>
              </a:effectRef>
              <a:fontRef idx="minor">
                <a:schemeClr val="tx1"/>
              </a:fontRef>
            </p:style>
          </p:cxnSp>
        </p:grpSp>
        <p:cxnSp>
          <p:nvCxnSpPr>
            <p:cNvPr id="53" name="Gerade Verbindung mit Pfeil 52"/>
            <p:cNvCxnSpPr/>
            <p:nvPr/>
          </p:nvCxnSpPr>
          <p:spPr>
            <a:xfrm>
              <a:off x="2985927" y="1408746"/>
              <a:ext cx="1512168" cy="0"/>
            </a:xfrm>
            <a:prstGeom prst="straightConnector1">
              <a:avLst/>
            </a:prstGeom>
            <a:ln>
              <a:solidFill>
                <a:srgbClr val="74767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4" name="Gerade Verbindung mit Pfeil 53"/>
            <p:cNvCxnSpPr/>
            <p:nvPr/>
          </p:nvCxnSpPr>
          <p:spPr>
            <a:xfrm>
              <a:off x="4626233" y="1408746"/>
              <a:ext cx="1512168" cy="0"/>
            </a:xfrm>
            <a:prstGeom prst="straightConnector1">
              <a:avLst/>
            </a:prstGeom>
            <a:ln>
              <a:solidFill>
                <a:srgbClr val="74767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Gerade Verbindung mit Pfeil 54"/>
            <p:cNvCxnSpPr/>
            <p:nvPr/>
          </p:nvCxnSpPr>
          <p:spPr>
            <a:xfrm>
              <a:off x="6316073" y="1408746"/>
              <a:ext cx="1512168" cy="0"/>
            </a:xfrm>
            <a:prstGeom prst="straightConnector1">
              <a:avLst/>
            </a:prstGeom>
            <a:ln>
              <a:solidFill>
                <a:srgbClr val="747678"/>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6" name="Gerade Verbindung mit Pfeil 55"/>
            <p:cNvCxnSpPr/>
            <p:nvPr/>
          </p:nvCxnSpPr>
          <p:spPr>
            <a:xfrm>
              <a:off x="7977339" y="1408746"/>
              <a:ext cx="1512168" cy="0"/>
            </a:xfrm>
            <a:prstGeom prst="straightConnector1">
              <a:avLst/>
            </a:prstGeom>
            <a:ln>
              <a:solidFill>
                <a:srgbClr val="747678"/>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7" name="Textfeld 56"/>
            <p:cNvSpPr txBox="1"/>
            <p:nvPr/>
          </p:nvSpPr>
          <p:spPr>
            <a:xfrm>
              <a:off x="3524257" y="1359166"/>
              <a:ext cx="484108" cy="123111"/>
            </a:xfrm>
            <a:prstGeom prst="rect">
              <a:avLst/>
            </a:prstGeom>
            <a:solidFill>
              <a:srgbClr val="FFFFFF"/>
            </a:solidFill>
          </p:spPr>
          <p:txBody>
            <a:bodyPr wrap="none" lIns="0" tIns="0" rIns="0" bIns="0" rtlCol="0">
              <a:spAutoFit/>
            </a:bodyPr>
            <a:lstStyle/>
            <a:p>
              <a:pPr algn="ctr"/>
              <a:r>
                <a:rPr lang="en-US" sz="800" dirty="0" smtClean="0">
                  <a:cs typeface="Arial" pitchFamily="34" charset="0"/>
                </a:rPr>
                <a:t>June 2013</a:t>
              </a:r>
            </a:p>
          </p:txBody>
        </p:sp>
        <p:sp>
          <p:nvSpPr>
            <p:cNvPr id="58" name="Textfeld 57"/>
            <p:cNvSpPr txBox="1"/>
            <p:nvPr/>
          </p:nvSpPr>
          <p:spPr>
            <a:xfrm>
              <a:off x="5176480" y="1359166"/>
              <a:ext cx="471284" cy="123111"/>
            </a:xfrm>
            <a:prstGeom prst="rect">
              <a:avLst/>
            </a:prstGeom>
            <a:solidFill>
              <a:srgbClr val="FFFFFF"/>
            </a:solidFill>
          </p:spPr>
          <p:txBody>
            <a:bodyPr wrap="none" lIns="0" tIns="0" rIns="0" bIns="0" rtlCol="0">
              <a:spAutoFit/>
            </a:bodyPr>
            <a:lstStyle/>
            <a:p>
              <a:pPr algn="ctr"/>
              <a:r>
                <a:rPr lang="en-US" sz="800" dirty="0" smtClean="0">
                  <a:cs typeface="Arial" pitchFamily="34" charset="0"/>
                </a:rPr>
                <a:t> July 2013</a:t>
              </a:r>
            </a:p>
          </p:txBody>
        </p:sp>
        <p:sp>
          <p:nvSpPr>
            <p:cNvPr id="59" name="Textfeld 58"/>
            <p:cNvSpPr txBox="1"/>
            <p:nvPr/>
          </p:nvSpPr>
          <p:spPr>
            <a:xfrm>
              <a:off x="6761382" y="1359166"/>
              <a:ext cx="610744" cy="123111"/>
            </a:xfrm>
            <a:prstGeom prst="rect">
              <a:avLst/>
            </a:prstGeom>
            <a:solidFill>
              <a:srgbClr val="FFFFFF"/>
            </a:solidFill>
          </p:spPr>
          <p:txBody>
            <a:bodyPr wrap="none" lIns="0" tIns="0" rIns="0" bIns="0" rtlCol="0">
              <a:spAutoFit/>
            </a:bodyPr>
            <a:lstStyle/>
            <a:p>
              <a:pPr algn="ctr"/>
              <a:r>
                <a:rPr lang="en-US" sz="800" dirty="0" smtClean="0">
                  <a:cs typeface="Arial" pitchFamily="34" charset="0"/>
                </a:rPr>
                <a:t> August 2013</a:t>
              </a:r>
            </a:p>
          </p:txBody>
        </p:sp>
        <p:sp>
          <p:nvSpPr>
            <p:cNvPr id="60" name="Textfeld 59"/>
            <p:cNvSpPr txBox="1"/>
            <p:nvPr/>
          </p:nvSpPr>
          <p:spPr>
            <a:xfrm>
              <a:off x="8371709" y="1359166"/>
              <a:ext cx="793486" cy="123111"/>
            </a:xfrm>
            <a:prstGeom prst="rect">
              <a:avLst/>
            </a:prstGeom>
            <a:solidFill>
              <a:srgbClr val="FFFFFF"/>
            </a:solidFill>
          </p:spPr>
          <p:txBody>
            <a:bodyPr wrap="none" lIns="0" tIns="0" rIns="0" bIns="0" rtlCol="0">
              <a:spAutoFit/>
            </a:bodyPr>
            <a:lstStyle/>
            <a:p>
              <a:pPr algn="ctr"/>
              <a:r>
                <a:rPr lang="en-US" sz="800" dirty="0" smtClean="0">
                  <a:cs typeface="Arial" pitchFamily="34" charset="0"/>
                </a:rPr>
                <a:t> September 2013</a:t>
              </a:r>
            </a:p>
          </p:txBody>
        </p:sp>
        <p:sp>
          <p:nvSpPr>
            <p:cNvPr id="61" name="Textfeld 60"/>
            <p:cNvSpPr txBox="1"/>
            <p:nvPr/>
          </p:nvSpPr>
          <p:spPr>
            <a:xfrm>
              <a:off x="2985927" y="2819442"/>
              <a:ext cx="2103140" cy="123111"/>
            </a:xfrm>
            <a:prstGeom prst="rect">
              <a:avLst/>
            </a:prstGeom>
            <a:noFill/>
          </p:spPr>
          <p:txBody>
            <a:bodyPr wrap="none" lIns="0" tIns="0" rIns="0" bIns="0" rtlCol="0">
              <a:spAutoFit/>
            </a:bodyPr>
            <a:lstStyle/>
            <a:p>
              <a:r>
                <a:rPr lang="en-US" sz="800" b="1" dirty="0" smtClean="0">
                  <a:solidFill>
                    <a:schemeClr val="accent2"/>
                  </a:solidFill>
                  <a:cs typeface="Arial" pitchFamily="34" charset="0"/>
                </a:rPr>
                <a:t>Available current account line of € 12.0 m</a:t>
              </a:r>
            </a:p>
          </p:txBody>
        </p:sp>
        <p:sp>
          <p:nvSpPr>
            <p:cNvPr id="62" name="Rechteck 61"/>
            <p:cNvSpPr/>
            <p:nvPr/>
          </p:nvSpPr>
          <p:spPr>
            <a:xfrm>
              <a:off x="8692439" y="3353875"/>
              <a:ext cx="790918" cy="170597"/>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marL="433388" lvl="1" indent="-433388" algn="ctr">
                <a:tabLst>
                  <a:tab pos="177800" algn="l"/>
                </a:tabLst>
              </a:pPr>
              <a:r>
                <a:rPr lang="en-US" sz="800" dirty="0" smtClean="0">
                  <a:solidFill>
                    <a:schemeClr val="tx1"/>
                  </a:solidFill>
                </a:rPr>
                <a:t>Working liquidity</a:t>
              </a:r>
              <a:endParaRPr lang="en-US" sz="800" dirty="0">
                <a:solidFill>
                  <a:schemeClr val="tx1"/>
                </a:solidFill>
              </a:endParaRPr>
            </a:p>
          </p:txBody>
        </p:sp>
        <p:sp>
          <p:nvSpPr>
            <p:cNvPr id="63" name="Ellipse 62"/>
            <p:cNvSpPr/>
            <p:nvPr>
              <p:custDataLst>
                <p:tags r:id="rId9"/>
              </p:custDataLst>
            </p:nvPr>
          </p:nvSpPr>
          <p:spPr bwMode="auto">
            <a:xfrm>
              <a:off x="9372652" y="2223584"/>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2</a:t>
              </a:r>
            </a:p>
          </p:txBody>
        </p:sp>
        <p:sp>
          <p:nvSpPr>
            <p:cNvPr id="64" name="Ellipse 63"/>
            <p:cNvSpPr/>
            <p:nvPr>
              <p:custDataLst>
                <p:tags r:id="rId10"/>
              </p:custDataLst>
            </p:nvPr>
          </p:nvSpPr>
          <p:spPr bwMode="auto">
            <a:xfrm>
              <a:off x="4498095" y="1668493"/>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1</a:t>
              </a:r>
            </a:p>
          </p:txBody>
        </p:sp>
        <p:sp>
          <p:nvSpPr>
            <p:cNvPr id="65" name="Ellipse 64"/>
            <p:cNvSpPr/>
            <p:nvPr>
              <p:custDataLst>
                <p:tags r:id="rId11"/>
              </p:custDataLst>
            </p:nvPr>
          </p:nvSpPr>
          <p:spPr bwMode="auto">
            <a:xfrm>
              <a:off x="7802828" y="2363526"/>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1</a:t>
              </a:r>
            </a:p>
          </p:txBody>
        </p:sp>
        <p:sp>
          <p:nvSpPr>
            <p:cNvPr id="66" name="Ellipse 65"/>
            <p:cNvSpPr/>
            <p:nvPr>
              <p:custDataLst>
                <p:tags r:id="rId12"/>
              </p:custDataLst>
            </p:nvPr>
          </p:nvSpPr>
          <p:spPr bwMode="auto">
            <a:xfrm>
              <a:off x="6152109" y="1792492"/>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1</a:t>
              </a:r>
            </a:p>
          </p:txBody>
        </p:sp>
        <p:sp>
          <p:nvSpPr>
            <p:cNvPr id="67" name="Rechteck 66"/>
            <p:cNvSpPr/>
            <p:nvPr/>
          </p:nvSpPr>
          <p:spPr>
            <a:xfrm>
              <a:off x="7253750" y="3357426"/>
              <a:ext cx="115110" cy="12058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hteck 67"/>
            <p:cNvSpPr/>
            <p:nvPr/>
          </p:nvSpPr>
          <p:spPr>
            <a:xfrm>
              <a:off x="7415889" y="3369331"/>
              <a:ext cx="115110" cy="12058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9" name="Gerade Verbindung 36"/>
            <p:cNvCxnSpPr/>
            <p:nvPr/>
          </p:nvCxnSpPr>
          <p:spPr>
            <a:xfrm>
              <a:off x="5384290" y="1556792"/>
              <a:ext cx="0" cy="122413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Textfeld 69"/>
            <p:cNvSpPr txBox="1"/>
            <p:nvPr/>
          </p:nvSpPr>
          <p:spPr>
            <a:xfrm>
              <a:off x="4750742" y="1524053"/>
              <a:ext cx="523507" cy="162244"/>
            </a:xfrm>
            <a:prstGeom prst="rect">
              <a:avLst/>
            </a:prstGeom>
            <a:solidFill>
              <a:srgbClr val="BC204B"/>
            </a:solidFill>
            <a:ln w="6350">
              <a:solidFill>
                <a:srgbClr val="BC204B"/>
              </a:solidFill>
              <a:miter lim="800000"/>
              <a:headEnd/>
              <a:tailEnd/>
            </a:ln>
            <a:effectLst/>
          </p:spPr>
          <p:txBody>
            <a:bodyPr lIns="0" tIns="0" rIns="0" bIns="0" anchor="ctr" anchorCtr="1"/>
            <a:lstStyle/>
            <a:p>
              <a:pPr algn="ctr" defTabSz="762000" eaLnBrk="0" hangingPunct="0">
                <a:lnSpc>
                  <a:spcPct val="90000"/>
                </a:lnSpc>
              </a:pPr>
              <a:r>
                <a:rPr lang="en-US" sz="600" dirty="0" smtClean="0">
                  <a:solidFill>
                    <a:schemeClr val="bg1"/>
                  </a:solidFill>
                </a:rPr>
                <a:t> ACTUAL</a:t>
              </a:r>
            </a:p>
          </p:txBody>
        </p:sp>
        <p:sp>
          <p:nvSpPr>
            <p:cNvPr id="71" name="Textfeld 70"/>
            <p:cNvSpPr txBox="1"/>
            <p:nvPr/>
          </p:nvSpPr>
          <p:spPr>
            <a:xfrm>
              <a:off x="5498393" y="1524053"/>
              <a:ext cx="523507" cy="162244"/>
            </a:xfrm>
            <a:prstGeom prst="rect">
              <a:avLst/>
            </a:prstGeom>
            <a:solidFill>
              <a:srgbClr val="009A44"/>
            </a:solidFill>
            <a:ln w="6350">
              <a:solidFill>
                <a:srgbClr val="009A44"/>
              </a:solidFill>
              <a:miter lim="800000"/>
              <a:headEnd/>
              <a:tailEnd/>
            </a:ln>
            <a:effectLst/>
          </p:spPr>
          <p:txBody>
            <a:bodyPr lIns="0" tIns="0" rIns="0" bIns="0" anchor="ctr" anchorCtr="1"/>
            <a:lstStyle/>
            <a:p>
              <a:pPr algn="ctr" defTabSz="762000" eaLnBrk="0" hangingPunct="0">
                <a:lnSpc>
                  <a:spcPct val="90000"/>
                </a:lnSpc>
              </a:pPr>
              <a:r>
                <a:rPr lang="en-US" sz="600" dirty="0" smtClean="0">
                  <a:solidFill>
                    <a:schemeClr val="bg1"/>
                  </a:solidFill>
                </a:rPr>
                <a:t> FORECAST</a:t>
              </a:r>
            </a:p>
          </p:txBody>
        </p:sp>
        <p:sp>
          <p:nvSpPr>
            <p:cNvPr id="72" name="Textfeld 71"/>
            <p:cNvSpPr txBox="1"/>
            <p:nvPr/>
          </p:nvSpPr>
          <p:spPr>
            <a:xfrm>
              <a:off x="5377739" y="3419475"/>
              <a:ext cx="458459" cy="123111"/>
            </a:xfrm>
            <a:prstGeom prst="rect">
              <a:avLst/>
            </a:prstGeom>
            <a:noFill/>
          </p:spPr>
          <p:txBody>
            <a:bodyPr wrap="none" lIns="0" tIns="0" rIns="0" bIns="0" rtlCol="0">
              <a:spAutoFit/>
            </a:bodyPr>
            <a:lstStyle/>
            <a:p>
              <a:r>
                <a:rPr lang="en-US" sz="800" dirty="0" smtClean="0">
                  <a:cs typeface="Arial" pitchFamily="34" charset="0"/>
                </a:rPr>
                <a:t>sensitized</a:t>
              </a:r>
            </a:p>
          </p:txBody>
        </p:sp>
        <p:sp>
          <p:nvSpPr>
            <p:cNvPr id="73" name="Textfeld 72"/>
            <p:cNvSpPr txBox="1"/>
            <p:nvPr/>
          </p:nvSpPr>
          <p:spPr>
            <a:xfrm>
              <a:off x="7609073" y="3290649"/>
              <a:ext cx="612347" cy="246221"/>
            </a:xfrm>
            <a:prstGeom prst="rect">
              <a:avLst/>
            </a:prstGeom>
            <a:noFill/>
          </p:spPr>
          <p:txBody>
            <a:bodyPr wrap="none" lIns="0" tIns="0" rIns="0" bIns="0" rtlCol="0">
              <a:spAutoFit/>
            </a:bodyPr>
            <a:lstStyle/>
            <a:p>
              <a:r>
                <a:rPr lang="en-US" sz="800" dirty="0" smtClean="0">
                  <a:cs typeface="Arial" pitchFamily="34" charset="0"/>
                </a:rPr>
                <a:t>Free liquidity </a:t>
              </a:r>
            </a:p>
            <a:p>
              <a:r>
                <a:rPr lang="en-US" sz="800" dirty="0" err="1" smtClean="0">
                  <a:cs typeface="Arial" pitchFamily="34" charset="0"/>
                </a:rPr>
                <a:t>Mgmt</a:t>
              </a:r>
              <a:r>
                <a:rPr lang="en-US" sz="800" dirty="0" smtClean="0">
                  <a:cs typeface="Arial" pitchFamily="34" charset="0"/>
                </a:rPr>
                <a:t> Case</a:t>
              </a:r>
            </a:p>
          </p:txBody>
        </p:sp>
        <p:cxnSp>
          <p:nvCxnSpPr>
            <p:cNvPr id="74" name="Gerade Verbindung 48"/>
            <p:cNvCxnSpPr/>
            <p:nvPr/>
          </p:nvCxnSpPr>
          <p:spPr>
            <a:xfrm>
              <a:off x="7257256" y="3356992"/>
              <a:ext cx="288032" cy="0"/>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6" name="Textplatzhalter 5"/>
          <p:cNvSpPr>
            <a:spLocks noGrp="1"/>
          </p:cNvSpPr>
          <p:nvPr>
            <p:ph type="body" sz="quarter" idx="10"/>
          </p:nvPr>
        </p:nvSpPr>
        <p:spPr/>
        <p:txBody>
          <a:bodyPr/>
          <a:lstStyle/>
          <a:p>
            <a:r>
              <a:rPr lang="en-US" b="0" dirty="0"/>
              <a:t>Compulsory content:</a:t>
            </a:r>
          </a:p>
          <a:p>
            <a:pPr lvl="2"/>
            <a:r>
              <a:rPr lang="en-US" dirty="0" smtClean="0"/>
              <a:t>major </a:t>
            </a:r>
            <a:r>
              <a:rPr lang="en-US" dirty="0"/>
              <a:t>assumptions of corporate planning (Management Case), </a:t>
            </a:r>
          </a:p>
          <a:p>
            <a:pPr lvl="2"/>
            <a:r>
              <a:rPr lang="en-US" dirty="0"/>
              <a:t>working liquidity assumption,</a:t>
            </a:r>
          </a:p>
          <a:p>
            <a:pPr lvl="2"/>
            <a:r>
              <a:rPr lang="en-US" dirty="0"/>
              <a:t>which assumptions have been sensitized and to what extent, </a:t>
            </a:r>
          </a:p>
          <a:p>
            <a:pPr lvl="2"/>
            <a:r>
              <a:rPr lang="en-US" dirty="0"/>
              <a:t>what is the resulting cash need, </a:t>
            </a:r>
          </a:p>
          <a:p>
            <a:pPr lvl="2"/>
            <a:r>
              <a:rPr lang="en-US" dirty="0"/>
              <a:t>When will the peak be reached </a:t>
            </a:r>
          </a:p>
          <a:p>
            <a:pPr lvl="2"/>
            <a:r>
              <a:rPr lang="en-US" dirty="0"/>
              <a:t>Is the gap greater than 10% of payments due? </a:t>
            </a:r>
          </a:p>
          <a:p>
            <a:pPr lvl="2"/>
            <a:r>
              <a:rPr lang="en-US" dirty="0"/>
              <a:t>Can the liquidity gap be covered in short term?</a:t>
            </a:r>
          </a:p>
        </p:txBody>
      </p:sp>
      <p:sp>
        <p:nvSpPr>
          <p:cNvPr id="4" name="Titel 3"/>
          <p:cNvSpPr>
            <a:spLocks noGrp="1"/>
          </p:cNvSpPr>
          <p:nvPr>
            <p:ph type="title"/>
          </p:nvPr>
        </p:nvSpPr>
        <p:spPr/>
        <p:txBody>
          <a:bodyPr/>
          <a:lstStyle/>
          <a:p>
            <a:r>
              <a:rPr lang="en-US" dirty="0" smtClean="0"/>
              <a:t>2. Is the liquidity for the next 13 weeks secured? (1/2)</a:t>
            </a:r>
            <a:endParaRPr lang="en-US" dirty="0"/>
          </a:p>
        </p:txBody>
      </p:sp>
      <p:sp>
        <p:nvSpPr>
          <p:cNvPr id="3" name="Textplatzhalter 2"/>
          <p:cNvSpPr>
            <a:spLocks noGrp="1"/>
          </p:cNvSpPr>
          <p:nvPr>
            <p:ph type="body" sz="quarter" idx="13"/>
          </p:nvPr>
        </p:nvSpPr>
        <p:spPr/>
        <p:txBody>
          <a:bodyPr/>
          <a:lstStyle/>
          <a:p>
            <a:r>
              <a:rPr lang="en-US" dirty="0"/>
              <a:t>Cash Management</a:t>
            </a:r>
          </a:p>
        </p:txBody>
      </p:sp>
      <p:sp>
        <p:nvSpPr>
          <p:cNvPr id="5" name="Textplatzhalter 4"/>
          <p:cNvSpPr>
            <a:spLocks noGrp="1"/>
          </p:cNvSpPr>
          <p:nvPr>
            <p:ph type="body" sz="quarter" idx="12"/>
          </p:nvPr>
        </p:nvSpPr>
        <p:spPr>
          <a:xfrm>
            <a:off x="2447925" y="3838575"/>
            <a:ext cx="6982765" cy="2188225"/>
          </a:xfrm>
        </p:spPr>
        <p:txBody>
          <a:bodyPr/>
          <a:lstStyle/>
          <a:p>
            <a:pPr lvl="0" defTabSz="762000" fontAlgn="base">
              <a:spcAft>
                <a:spcPts val="400"/>
              </a:spcAft>
            </a:pPr>
            <a:r>
              <a:rPr lang="en-US" dirty="0" smtClean="0"/>
              <a:t>Short-term liquidity development</a:t>
            </a:r>
          </a:p>
          <a:p>
            <a:pPr lvl="2">
              <a:defRPr/>
            </a:pPr>
            <a:r>
              <a:rPr lang="en-US" dirty="0" smtClean="0"/>
              <a:t>The short-term, daily liquidity planning always approaches the mid-term liquidity planning at the end of the month.</a:t>
            </a:r>
          </a:p>
          <a:p>
            <a:pPr lvl="2">
              <a:defRPr/>
            </a:pPr>
            <a:r>
              <a:rPr lang="en-US" dirty="0" smtClean="0"/>
              <a:t>No repayments of the bank loans are planned in the period form June to September 2013.</a:t>
            </a:r>
          </a:p>
          <a:p>
            <a:pPr lvl="2">
              <a:defRPr/>
            </a:pPr>
            <a:r>
              <a:rPr lang="en-US" dirty="0" smtClean="0"/>
              <a:t>Working liquidity has been estimated based on past data and amounts to € 12,5 m</a:t>
            </a:r>
          </a:p>
          <a:p>
            <a:pPr lvl="2">
              <a:defRPr/>
            </a:pPr>
            <a:r>
              <a:rPr lang="en-US" dirty="0" smtClean="0"/>
              <a:t>The liquidity planning considers the net liquidity outflows for investments in [...] of €</a:t>
            </a:r>
            <a:r>
              <a:rPr lang="en-US" dirty="0" err="1" smtClean="0"/>
              <a:t>x.x</a:t>
            </a:r>
            <a:r>
              <a:rPr lang="en-US" dirty="0" smtClean="0"/>
              <a:t> m in July 2013 and €</a:t>
            </a:r>
            <a:r>
              <a:rPr lang="en-US" dirty="0" err="1" smtClean="0"/>
              <a:t>x.x</a:t>
            </a:r>
            <a:r>
              <a:rPr lang="en-US" dirty="0" smtClean="0"/>
              <a:t> m in August 2013. </a:t>
            </a:r>
          </a:p>
          <a:p>
            <a:pPr lvl="2">
              <a:defRPr/>
            </a:pPr>
            <a:r>
              <a:rPr lang="en-US" dirty="0" smtClean="0"/>
              <a:t>For mid-September 2013 an increase of liquid means of €</a:t>
            </a:r>
            <a:r>
              <a:rPr lang="en-US" dirty="0" err="1" smtClean="0"/>
              <a:t>x.x</a:t>
            </a:r>
            <a:r>
              <a:rPr lang="en-US" dirty="0" smtClean="0"/>
              <a:t> m Is planned through the sale of a piece of property in xxx. The property was originally planned for the extension of the site that is no longer necessary as a result of the new site in xxx.</a:t>
            </a:r>
          </a:p>
          <a:p>
            <a:pPr lvl="2">
              <a:defRPr/>
            </a:pPr>
            <a:r>
              <a:rPr lang="en-US" dirty="0" smtClean="0"/>
              <a:t>Management case includes planned divestments as well as sales volume growth higher than market average. Small overdrafts on the current account would have to be eliminated by short-term liquidity control measures. </a:t>
            </a:r>
          </a:p>
          <a:p>
            <a:pPr lvl="2">
              <a:defRPr/>
            </a:pPr>
            <a:r>
              <a:rPr lang="en-US" dirty="0" smtClean="0"/>
              <a:t>Without the consideration of the planned sales earnings (Sensitized Case) , there would be a short-term gap in liquidity from the middle to the end of September 2013. This gap does not exceed 10% of payments due and is only contemporary according to the mid-term plan in the Sensitized Case. </a:t>
            </a:r>
          </a:p>
          <a:p>
            <a:endParaRPr lang="en-US" dirty="0"/>
          </a:p>
        </p:txBody>
      </p:sp>
      <p:sp>
        <p:nvSpPr>
          <p:cNvPr id="9" name="Ellipse 8"/>
          <p:cNvSpPr/>
          <p:nvPr>
            <p:custDataLst>
              <p:tags r:id="rId1"/>
            </p:custDataLst>
          </p:nvPr>
        </p:nvSpPr>
        <p:spPr bwMode="auto">
          <a:xfrm>
            <a:off x="2439200" y="4022945"/>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1</a:t>
            </a:r>
          </a:p>
        </p:txBody>
      </p:sp>
      <p:sp>
        <p:nvSpPr>
          <p:cNvPr id="10" name="Ellipse 9"/>
          <p:cNvSpPr/>
          <p:nvPr>
            <p:custDataLst>
              <p:tags r:id="rId2"/>
            </p:custDataLst>
          </p:nvPr>
        </p:nvSpPr>
        <p:spPr bwMode="auto">
          <a:xfrm>
            <a:off x="2439200" y="4244150"/>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2</a:t>
            </a:r>
          </a:p>
        </p:txBody>
      </p:sp>
      <p:sp>
        <p:nvSpPr>
          <p:cNvPr id="12" name="Text Box 8"/>
          <p:cNvSpPr txBox="1">
            <a:spLocks noChangeArrowheads="1"/>
          </p:cNvSpPr>
          <p:nvPr>
            <p:custDataLst>
              <p:tags r:id="rId3"/>
            </p:custDataLst>
          </p:nvPr>
        </p:nvSpPr>
        <p:spPr bwMode="gray">
          <a:xfrm>
            <a:off x="2470149" y="6021198"/>
            <a:ext cx="6937045"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tabLst>
                <a:tab pos="355600" algn="l"/>
              </a:tabLst>
            </a:pPr>
            <a:r>
              <a:rPr lang="en-US" sz="600" dirty="0" smtClean="0">
                <a:latin typeface="Arial"/>
                <a:cs typeface="Arial" pitchFamily="34" charset="0"/>
              </a:rPr>
              <a:t>Source:	Company data, KPMG analysis </a:t>
            </a:r>
            <a:endParaRPr lang="en-US" sz="600" dirty="0">
              <a:latin typeface="Arial"/>
              <a:cs typeface="Arial" pitchFamily="34" charset="0"/>
            </a:endParaRPr>
          </a:p>
        </p:txBody>
      </p:sp>
      <p:sp>
        <p:nvSpPr>
          <p:cNvPr id="76" name="Text Placeholder 12"/>
          <p:cNvSpPr txBox="1">
            <a:spLocks/>
          </p:cNvSpPr>
          <p:nvPr>
            <p:custDataLst>
              <p:tags r:id="rId4"/>
            </p:custDataLst>
          </p:nvPr>
        </p:nvSpPr>
        <p:spPr>
          <a:xfrm>
            <a:off x="2447922" y="1422400"/>
            <a:ext cx="3397251"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smtClean="0">
                <a:latin typeface="Arial" panose="020B0604020202020204" pitchFamily="34" charset="0"/>
                <a:cs typeface="Arial" panose="020B0604020202020204" pitchFamily="34" charset="0"/>
              </a:rPr>
              <a:t>ABC-GmbH </a:t>
            </a:r>
            <a:r>
              <a:rPr lang="en-US" sz="900" kern="0" dirty="0">
                <a:latin typeface="Arial" panose="020B0604020202020204" pitchFamily="34" charset="0"/>
                <a:cs typeface="Arial" panose="020B0604020202020204" pitchFamily="34" charset="0"/>
              </a:rPr>
              <a:t>– 13 weeks liquidity forecast (</a:t>
            </a:r>
            <a:r>
              <a:rPr lang="en-US" sz="900" kern="0" dirty="0" smtClean="0">
                <a:latin typeface="Arial" panose="020B0604020202020204" pitchFamily="34" charset="0"/>
                <a:cs typeface="Arial" panose="020B0604020202020204" pitchFamily="34" charset="0"/>
              </a:rPr>
              <a:t>€m</a:t>
            </a:r>
            <a:r>
              <a:rPr lang="en-US" sz="900" kern="0" dirty="0">
                <a:latin typeface="Arial" panose="020B0604020202020204" pitchFamily="34" charset="0"/>
                <a:cs typeface="Arial" panose="020B0604020202020204" pitchFamily="34" charset="0"/>
              </a:rPr>
              <a:t>) </a:t>
            </a:r>
          </a:p>
        </p:txBody>
      </p:sp>
      <p:pic>
        <p:nvPicPr>
          <p:cNvPr id="13" name="Grafik 12"/>
          <p:cNvPicPr>
            <a:picLocks noChangeAspect="1"/>
          </p:cNvPicPr>
          <p:nvPr>
            <p:custDataLst>
              <p:tags r:id="rId5"/>
            </p:custDataLst>
          </p:nvPr>
        </p:nvPicPr>
        <p:blipFill>
          <a:blip r:embed="rId15"/>
          <a:stretch>
            <a:fillRect/>
          </a:stretch>
        </p:blipFill>
        <p:spPr>
          <a:xfrm>
            <a:off x="-2733213" y="1432784"/>
            <a:ext cx="1956986" cy="2225233"/>
          </a:xfrm>
          <a:prstGeom prst="rect">
            <a:avLst/>
          </a:prstGeom>
        </p:spPr>
      </p:pic>
      <p:pic>
        <p:nvPicPr>
          <p:cNvPr id="16" name="Grafik 15"/>
          <p:cNvPicPr>
            <a:picLocks noChangeAspect="1"/>
          </p:cNvPicPr>
          <p:nvPr>
            <p:custDataLst>
              <p:tags r:id="rId6"/>
            </p:custDataLst>
          </p:nvPr>
        </p:nvPicPr>
        <p:blipFill>
          <a:blip r:embed="rId16"/>
          <a:stretch>
            <a:fillRect/>
          </a:stretch>
        </p:blipFill>
        <p:spPr>
          <a:xfrm>
            <a:off x="-2753172" y="3795965"/>
            <a:ext cx="1956986" cy="2225233"/>
          </a:xfrm>
          <a:prstGeom prst="rect">
            <a:avLst/>
          </a:prstGeom>
        </p:spPr>
      </p:pic>
      <p:pic>
        <p:nvPicPr>
          <p:cNvPr id="82" name="Grafik 81"/>
          <p:cNvPicPr>
            <a:picLocks noChangeAspect="1"/>
          </p:cNvPicPr>
          <p:nvPr>
            <p:custDataLst>
              <p:tags r:id="rId7"/>
            </p:custDataLst>
          </p:nvPr>
        </p:nvPicPr>
        <p:blipFill rotWithShape="1">
          <a:blip r:embed="rId17"/>
          <a:srcRect l="4049" r="1260"/>
          <a:stretch/>
        </p:blipFill>
        <p:spPr>
          <a:xfrm>
            <a:off x="2438400" y="1694988"/>
            <a:ext cx="6987540" cy="2086347"/>
          </a:xfrm>
          <a:prstGeom prst="rect">
            <a:avLst/>
          </a:prstGeom>
        </p:spPr>
      </p:pic>
      <p:pic>
        <p:nvPicPr>
          <p:cNvPr id="81" name="Grafik 80"/>
          <p:cNvPicPr>
            <a:picLocks noChangeAspect="1"/>
          </p:cNvPicPr>
          <p:nvPr>
            <p:custDataLst>
              <p:tags r:id="rId8"/>
            </p:custDataLst>
          </p:nvPr>
        </p:nvPicPr>
        <p:blipFill rotWithShape="1">
          <a:blip r:embed="rId18"/>
          <a:srcRect l="3962" r="1277"/>
          <a:stretch/>
        </p:blipFill>
        <p:spPr>
          <a:xfrm>
            <a:off x="2435352" y="1722159"/>
            <a:ext cx="6989365" cy="2080822"/>
          </a:xfrm>
          <a:prstGeom prst="rect">
            <a:avLst/>
          </a:prstGeom>
        </p:spPr>
      </p:pic>
      <p:sp>
        <p:nvSpPr>
          <p:cNvPr id="84" name="Textfeld 83"/>
          <p:cNvSpPr txBox="1">
            <a:spLocks/>
          </p:cNvSpPr>
          <p:nvPr/>
        </p:nvSpPr>
        <p:spPr>
          <a:xfrm rot="364548">
            <a:off x="7611899" y="957279"/>
            <a:ext cx="1830066" cy="282000"/>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wrap="square" lIns="0" tIns="0" rIns="0" bIns="0" rtlCol="0" anchor="ctr">
            <a:noAutofit/>
          </a:bodyPr>
          <a:lstStyle/>
          <a:p>
            <a:pPr algn="ctr"/>
            <a:r>
              <a:rPr lang="en-US" sz="900" b="1" dirty="0" smtClean="0">
                <a:latin typeface="Arial" pitchFamily="34" charset="0"/>
                <a:cs typeface="Arial" pitchFamily="34" charset="0"/>
              </a:rPr>
              <a:t>Alternative 1</a:t>
            </a:r>
          </a:p>
        </p:txBody>
      </p:sp>
    </p:spTree>
    <p:extLst>
      <p:ext uri="{BB962C8B-B14F-4D97-AF65-F5344CB8AC3E}">
        <p14:creationId xmlns:p14="http://schemas.microsoft.com/office/powerpoint/2010/main" val="311113132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b="0" dirty="0"/>
              <a:t>Compulsory content:</a:t>
            </a:r>
          </a:p>
          <a:p>
            <a:pPr lvl="2"/>
            <a:r>
              <a:rPr lang="en-US" dirty="0" smtClean="0"/>
              <a:t>major </a:t>
            </a:r>
            <a:r>
              <a:rPr lang="en-US" dirty="0"/>
              <a:t>assumptions of corporate planning (Management Case), </a:t>
            </a:r>
          </a:p>
          <a:p>
            <a:pPr lvl="2"/>
            <a:r>
              <a:rPr lang="en-US" dirty="0"/>
              <a:t>working liquidity assumption,</a:t>
            </a:r>
          </a:p>
          <a:p>
            <a:pPr lvl="2"/>
            <a:r>
              <a:rPr lang="en-US" dirty="0"/>
              <a:t>which assumptions have been sensitized and to what extent?</a:t>
            </a:r>
          </a:p>
          <a:p>
            <a:pPr lvl="2"/>
            <a:r>
              <a:rPr lang="en-US" dirty="0"/>
              <a:t>What is the resulting cash </a:t>
            </a:r>
            <a:r>
              <a:rPr lang="en-US" dirty="0" smtClean="0"/>
              <a:t>need?</a:t>
            </a:r>
            <a:endParaRPr lang="en-US" dirty="0"/>
          </a:p>
          <a:p>
            <a:pPr lvl="2"/>
            <a:r>
              <a:rPr lang="en-US" dirty="0"/>
              <a:t>When will the peak be reached?</a:t>
            </a:r>
          </a:p>
          <a:p>
            <a:pPr lvl="2"/>
            <a:r>
              <a:rPr lang="en-US" dirty="0"/>
              <a:t>Is the gap greater as 10% of payments due? </a:t>
            </a:r>
          </a:p>
          <a:p>
            <a:pPr lvl="2"/>
            <a:r>
              <a:rPr lang="en-US" dirty="0"/>
              <a:t>Can the liquidity gap be covered in short term?</a:t>
            </a:r>
          </a:p>
          <a:p>
            <a:pPr lvl="2"/>
            <a:r>
              <a:rPr lang="en-US" dirty="0"/>
              <a:t>... </a:t>
            </a:r>
          </a:p>
        </p:txBody>
      </p:sp>
      <p:sp>
        <p:nvSpPr>
          <p:cNvPr id="4" name="Titel 3"/>
          <p:cNvSpPr>
            <a:spLocks noGrp="1"/>
          </p:cNvSpPr>
          <p:nvPr>
            <p:ph type="title"/>
          </p:nvPr>
        </p:nvSpPr>
        <p:spPr/>
        <p:txBody>
          <a:bodyPr/>
          <a:lstStyle/>
          <a:p>
            <a:r>
              <a:rPr lang="en-US" dirty="0" smtClean="0"/>
              <a:t>2. Is the liquidity for the next 13 weeks secured? (2/2)</a:t>
            </a:r>
            <a:endParaRPr lang="en-US" dirty="0"/>
          </a:p>
        </p:txBody>
      </p:sp>
      <p:sp>
        <p:nvSpPr>
          <p:cNvPr id="3" name="Textplatzhalter 2"/>
          <p:cNvSpPr>
            <a:spLocks noGrp="1"/>
          </p:cNvSpPr>
          <p:nvPr>
            <p:ph type="body" sz="quarter" idx="13"/>
          </p:nvPr>
        </p:nvSpPr>
        <p:spPr/>
        <p:txBody>
          <a:bodyPr/>
          <a:lstStyle/>
          <a:p>
            <a:r>
              <a:rPr lang="en-US" dirty="0"/>
              <a:t>Cash Management</a:t>
            </a:r>
          </a:p>
        </p:txBody>
      </p:sp>
      <p:sp>
        <p:nvSpPr>
          <p:cNvPr id="44" name="Text Box 8"/>
          <p:cNvSpPr txBox="1">
            <a:spLocks noChangeArrowheads="1"/>
          </p:cNvSpPr>
          <p:nvPr>
            <p:custDataLst>
              <p:tags r:id="rId1"/>
            </p:custDataLst>
          </p:nvPr>
        </p:nvSpPr>
        <p:spPr bwMode="gray">
          <a:xfrm>
            <a:off x="2446339" y="5173412"/>
            <a:ext cx="3600450" cy="446276"/>
          </a:xfrm>
          <a:prstGeom prst="rect">
            <a:avLst/>
          </a:prstGeom>
          <a:noFill/>
          <a:ln w="6350">
            <a:noFill/>
            <a:miter lim="800000"/>
            <a:headEnd type="none" w="sm" len="sm"/>
            <a:tailEnd type="none" w="sm" len="sm"/>
          </a:ln>
          <a:effectLst/>
        </p:spPr>
        <p:txBody>
          <a:bodyPr wrap="square" lIns="0" tIns="0" rIns="0" bIns="0" anchor="t">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Note:	Net liquidity = Cash (+) less </a:t>
            </a:r>
            <a:r>
              <a:rPr lang="en-US" sz="600" dirty="0" err="1" smtClean="0">
                <a:latin typeface="Arial"/>
                <a:cs typeface="Arial" pitchFamily="34" charset="0"/>
              </a:rPr>
              <a:t>availment</a:t>
            </a:r>
            <a:r>
              <a:rPr lang="en-US" sz="600" dirty="0" smtClean="0">
                <a:latin typeface="Arial"/>
                <a:cs typeface="Arial" pitchFamily="34" charset="0"/>
              </a:rPr>
              <a:t> of current account line (-)</a:t>
            </a:r>
          </a:p>
          <a:p>
            <a:pPr marL="534988" indent="-534988" defTabSz="762000" eaLnBrk="0" hangingPunct="0">
              <a:spcBef>
                <a:spcPts val="200"/>
              </a:spcBef>
              <a:tabLst>
                <a:tab pos="355600" algn="l"/>
              </a:tabLst>
            </a:pPr>
            <a:r>
              <a:rPr lang="en-US" sz="600" dirty="0" smtClean="0">
                <a:latin typeface="Arial"/>
                <a:cs typeface="Arial" pitchFamily="34" charset="0"/>
              </a:rPr>
              <a:t>	Available liquidity (+): free line (+) plus cash (+) or line less net liquidity </a:t>
            </a:r>
          </a:p>
          <a:p>
            <a:pPr marL="534988" indent="-534988" defTabSz="762000" eaLnBrk="0" hangingPunct="0">
              <a:spcBef>
                <a:spcPts val="200"/>
              </a:spcBef>
              <a:tabLst>
                <a:tab pos="355600" algn="l"/>
              </a:tabLst>
            </a:pPr>
            <a:r>
              <a:rPr lang="en-US" sz="600" dirty="0" smtClean="0">
                <a:latin typeface="Arial"/>
                <a:cs typeface="Arial" pitchFamily="34" charset="0"/>
              </a:rPr>
              <a:t>	capital needs (-): </a:t>
            </a:r>
            <a:r>
              <a:rPr lang="en-US" sz="600" dirty="0" smtClean="0">
                <a:cs typeface="Arial" pitchFamily="34" charset="0"/>
              </a:rPr>
              <a:t>free line (+/- 0) plus capital needs (-) </a:t>
            </a:r>
            <a:r>
              <a:rPr lang="en-US" sz="600" dirty="0" smtClean="0">
                <a:latin typeface="Arial"/>
                <a:cs typeface="Arial" pitchFamily="34" charset="0"/>
              </a:rPr>
              <a:t>	</a:t>
            </a:r>
          </a:p>
          <a:p>
            <a:pPr marL="534988" indent="-534988" defTabSz="762000" eaLnBrk="0" hangingPunct="0">
              <a:spcBef>
                <a:spcPts val="200"/>
              </a:spcBef>
              <a:tabLst>
                <a:tab pos="355600" algn="l"/>
              </a:tabLst>
            </a:pPr>
            <a:r>
              <a:rPr lang="en-US" sz="600" dirty="0" smtClean="0">
                <a:latin typeface="Arial"/>
                <a:cs typeface="Arial" pitchFamily="34" charset="0"/>
              </a:rPr>
              <a:t>Source:	Company data; KPMG analysis.</a:t>
            </a:r>
            <a:endParaRPr lang="en-US" sz="600" dirty="0">
              <a:latin typeface="Arial"/>
              <a:cs typeface="Arial" pitchFamily="34" charset="0"/>
            </a:endParaRPr>
          </a:p>
        </p:txBody>
      </p:sp>
      <p:sp>
        <p:nvSpPr>
          <p:cNvPr id="10" name="Textfeld 9"/>
          <p:cNvSpPr txBox="1">
            <a:spLocks/>
          </p:cNvSpPr>
          <p:nvPr/>
        </p:nvSpPr>
        <p:spPr>
          <a:xfrm rot="364548">
            <a:off x="7611899" y="957279"/>
            <a:ext cx="1830066" cy="282000"/>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wrap="square" lIns="0" tIns="0" rIns="0" bIns="0" rtlCol="0" anchor="ctr">
            <a:noAutofit/>
          </a:bodyPr>
          <a:lstStyle/>
          <a:p>
            <a:pPr algn="ctr"/>
            <a:r>
              <a:rPr lang="en-US" sz="900" b="1" dirty="0" smtClean="0">
                <a:latin typeface="Arial" pitchFamily="34" charset="0"/>
                <a:cs typeface="Arial" pitchFamily="34" charset="0"/>
              </a:rPr>
              <a:t>Alternative 1</a:t>
            </a:r>
          </a:p>
        </p:txBody>
      </p:sp>
      <p:pic>
        <p:nvPicPr>
          <p:cNvPr id="8" name="Grafik 7"/>
          <p:cNvPicPr>
            <a:picLocks noChangeAspect="1"/>
          </p:cNvPicPr>
          <p:nvPr>
            <p:custDataLst>
              <p:tags r:id="rId2"/>
            </p:custDataLst>
          </p:nvPr>
        </p:nvPicPr>
        <p:blipFill>
          <a:blip r:embed="rId6"/>
          <a:stretch>
            <a:fillRect/>
          </a:stretch>
        </p:blipFill>
        <p:spPr>
          <a:xfrm>
            <a:off x="-2665384" y="1431926"/>
            <a:ext cx="1950889" cy="2225233"/>
          </a:xfrm>
          <a:prstGeom prst="rect">
            <a:avLst/>
          </a:prstGeom>
        </p:spPr>
      </p:pic>
      <p:pic>
        <p:nvPicPr>
          <p:cNvPr id="15" name="Grafik 14"/>
          <p:cNvPicPr>
            <a:picLocks noChangeAspect="1"/>
          </p:cNvPicPr>
          <p:nvPr>
            <p:custDataLst>
              <p:tags r:id="rId3"/>
            </p:custDataLst>
          </p:nvPr>
        </p:nvPicPr>
        <p:blipFill>
          <a:blip r:embed="rId7"/>
          <a:stretch>
            <a:fillRect/>
          </a:stretch>
        </p:blipFill>
        <p:spPr>
          <a:xfrm>
            <a:off x="2446340" y="1431926"/>
            <a:ext cx="6984316" cy="3754418"/>
          </a:xfrm>
          <a:prstGeom prst="rect">
            <a:avLst/>
          </a:prstGeom>
        </p:spPr>
      </p:pic>
    </p:spTree>
    <p:extLst>
      <p:ext uri="{BB962C8B-B14F-4D97-AF65-F5344CB8AC3E}">
        <p14:creationId xmlns:p14="http://schemas.microsoft.com/office/powerpoint/2010/main" val="34066013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b="0" dirty="0"/>
              <a:t>Compulsory content:</a:t>
            </a:r>
          </a:p>
          <a:p>
            <a:pPr lvl="2"/>
            <a:r>
              <a:rPr lang="en-US" dirty="0"/>
              <a:t>nature and impact of the drivers of liquidity development</a:t>
            </a:r>
          </a:p>
        </p:txBody>
      </p:sp>
      <p:sp>
        <p:nvSpPr>
          <p:cNvPr id="4" name="Titel 3"/>
          <p:cNvSpPr>
            <a:spLocks noGrp="1"/>
          </p:cNvSpPr>
          <p:nvPr>
            <p:ph type="title"/>
          </p:nvPr>
        </p:nvSpPr>
        <p:spPr/>
        <p:txBody>
          <a:bodyPr/>
          <a:lstStyle/>
          <a:p>
            <a:r>
              <a:rPr lang="en-US" dirty="0" smtClean="0"/>
              <a:t>3. Material drivers for the development of liquidity</a:t>
            </a:r>
            <a:endParaRPr lang="en-US" dirty="0"/>
          </a:p>
        </p:txBody>
      </p:sp>
      <p:sp>
        <p:nvSpPr>
          <p:cNvPr id="3" name="Textplatzhalter 2"/>
          <p:cNvSpPr>
            <a:spLocks noGrp="1"/>
          </p:cNvSpPr>
          <p:nvPr>
            <p:ph type="body" sz="quarter" idx="13"/>
          </p:nvPr>
        </p:nvSpPr>
        <p:spPr/>
        <p:txBody>
          <a:bodyPr/>
          <a:lstStyle/>
          <a:p>
            <a:r>
              <a:rPr lang="en-US" dirty="0"/>
              <a:t>Cash Management</a:t>
            </a:r>
          </a:p>
        </p:txBody>
      </p:sp>
      <p:sp>
        <p:nvSpPr>
          <p:cNvPr id="7" name="Textfeld 6"/>
          <p:cNvSpPr txBox="1">
            <a:spLocks/>
          </p:cNvSpPr>
          <p:nvPr/>
        </p:nvSpPr>
        <p:spPr>
          <a:xfrm rot="364548">
            <a:off x="7611899" y="957279"/>
            <a:ext cx="1830066" cy="282000"/>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wrap="square" lIns="0" tIns="0" rIns="0" bIns="0" rtlCol="0" anchor="ctr">
            <a:noAutofit/>
          </a:bodyPr>
          <a:lstStyle/>
          <a:p>
            <a:pPr algn="ctr"/>
            <a:r>
              <a:rPr lang="en-US" sz="900" b="1" dirty="0" smtClean="0">
                <a:latin typeface="Arial" pitchFamily="34" charset="0"/>
                <a:cs typeface="Arial" pitchFamily="34" charset="0"/>
              </a:rPr>
              <a:t>Alternative 1</a:t>
            </a:r>
          </a:p>
        </p:txBody>
      </p:sp>
      <p:sp>
        <p:nvSpPr>
          <p:cNvPr id="5" name="Textplatzhalter 4"/>
          <p:cNvSpPr>
            <a:spLocks noGrp="1"/>
          </p:cNvSpPr>
          <p:nvPr>
            <p:ph type="body" sz="quarter" idx="12"/>
          </p:nvPr>
        </p:nvSpPr>
        <p:spPr>
          <a:xfrm>
            <a:off x="2447925" y="4308231"/>
            <a:ext cx="6982765" cy="1718569"/>
          </a:xfrm>
        </p:spPr>
        <p:txBody>
          <a:bodyPr/>
          <a:lstStyle/>
          <a:p>
            <a:pPr lvl="2">
              <a:defRPr/>
            </a:pPr>
            <a:r>
              <a:rPr lang="en-US" dirty="0" smtClean="0"/>
              <a:t>Payments </a:t>
            </a:r>
            <a:r>
              <a:rPr lang="en-US" dirty="0"/>
              <a:t>received by xxx for participation in xxx of </a:t>
            </a:r>
            <a:r>
              <a:rPr lang="en-US" dirty="0" smtClean="0"/>
              <a:t>€</a:t>
            </a:r>
            <a:r>
              <a:rPr lang="en-US" dirty="0" err="1" smtClean="0"/>
              <a:t>x.x</a:t>
            </a:r>
            <a:r>
              <a:rPr lang="en-US" dirty="0" smtClean="0"/>
              <a:t> m </a:t>
            </a:r>
            <a:r>
              <a:rPr lang="en-US" dirty="0"/>
              <a:t>net</a:t>
            </a:r>
            <a:r>
              <a:rPr lang="en-US" dirty="0" smtClean="0"/>
              <a:t>.</a:t>
            </a:r>
          </a:p>
          <a:p>
            <a:pPr lvl="2">
              <a:defRPr/>
            </a:pPr>
            <a:r>
              <a:rPr lang="en-US" dirty="0" smtClean="0"/>
              <a:t>1st rate income for xxx of €</a:t>
            </a:r>
            <a:r>
              <a:rPr lang="en-US" dirty="0" err="1" smtClean="0"/>
              <a:t>x.x</a:t>
            </a:r>
            <a:r>
              <a:rPr lang="en-US" dirty="0" smtClean="0"/>
              <a:t> m net.</a:t>
            </a:r>
          </a:p>
          <a:p>
            <a:pPr lvl="2">
              <a:defRPr/>
            </a:pPr>
            <a:r>
              <a:rPr lang="en-US" dirty="0" smtClean="0"/>
              <a:t>Payments </a:t>
            </a:r>
            <a:r>
              <a:rPr lang="en-US" dirty="0"/>
              <a:t>for personnel costs of ca. </a:t>
            </a:r>
            <a:r>
              <a:rPr lang="en-US" dirty="0" smtClean="0"/>
              <a:t>€</a:t>
            </a:r>
            <a:r>
              <a:rPr lang="en-US" dirty="0" err="1" smtClean="0"/>
              <a:t>x.x</a:t>
            </a:r>
            <a:r>
              <a:rPr lang="en-US" dirty="0" smtClean="0"/>
              <a:t> m </a:t>
            </a:r>
            <a:r>
              <a:rPr lang="en-US" dirty="0"/>
              <a:t>A</a:t>
            </a:r>
            <a:r>
              <a:rPr lang="en-US" dirty="0" smtClean="0"/>
              <a:t>s </a:t>
            </a:r>
            <a:r>
              <a:rPr lang="en-US" dirty="0"/>
              <a:t>well as other operating expenses of ca. </a:t>
            </a:r>
            <a:r>
              <a:rPr lang="en-US" dirty="0" smtClean="0"/>
              <a:t>€3.6 m. </a:t>
            </a:r>
            <a:r>
              <a:rPr lang="en-US" dirty="0"/>
              <a:t>The payment of which is offset by the 2nd rate earnings for the period </a:t>
            </a:r>
            <a:r>
              <a:rPr lang="en-US" dirty="0" smtClean="0"/>
              <a:t>20xx/20xx </a:t>
            </a:r>
            <a:r>
              <a:rPr lang="en-US" dirty="0"/>
              <a:t>of </a:t>
            </a:r>
            <a:r>
              <a:rPr lang="en-US" dirty="0" smtClean="0"/>
              <a:t>€1.0 m </a:t>
            </a:r>
            <a:r>
              <a:rPr lang="en-US" dirty="0"/>
              <a:t>net</a:t>
            </a:r>
            <a:r>
              <a:rPr lang="en-US" dirty="0" smtClean="0"/>
              <a:t>.</a:t>
            </a:r>
            <a:endParaRPr lang="en-US" dirty="0"/>
          </a:p>
          <a:p>
            <a:pPr lvl="2">
              <a:defRPr/>
            </a:pPr>
            <a:r>
              <a:rPr lang="en-US" dirty="0"/>
              <a:t>4th rate earnings for </a:t>
            </a:r>
            <a:r>
              <a:rPr lang="en-US" dirty="0" err="1"/>
              <a:t>xxxx</a:t>
            </a:r>
            <a:r>
              <a:rPr lang="en-US" dirty="0"/>
              <a:t> of </a:t>
            </a:r>
            <a:r>
              <a:rPr lang="en-US" dirty="0" smtClean="0"/>
              <a:t>€1.2 m; </a:t>
            </a:r>
            <a:r>
              <a:rPr lang="en-US" dirty="0"/>
              <a:t>Net and payment of </a:t>
            </a:r>
            <a:r>
              <a:rPr lang="en-US" dirty="0" smtClean="0"/>
              <a:t>€2.2 m; </a:t>
            </a:r>
            <a:r>
              <a:rPr lang="en-US" dirty="0"/>
              <a:t>Offset by the payment of a partial sum to xxx of </a:t>
            </a:r>
            <a:r>
              <a:rPr lang="en-US" dirty="0" smtClean="0"/>
              <a:t>€</a:t>
            </a:r>
            <a:r>
              <a:rPr lang="en-US" dirty="0" err="1" smtClean="0"/>
              <a:t>x.x</a:t>
            </a:r>
            <a:r>
              <a:rPr lang="en-US" dirty="0" smtClean="0"/>
              <a:t> m.</a:t>
            </a:r>
          </a:p>
          <a:p>
            <a:pPr lvl="2">
              <a:defRPr/>
            </a:pPr>
            <a:r>
              <a:rPr lang="en-US" dirty="0"/>
              <a:t>Payment received 2nd rate earnings for xxx of </a:t>
            </a:r>
            <a:r>
              <a:rPr lang="en-US" dirty="0" smtClean="0"/>
              <a:t>€</a:t>
            </a:r>
            <a:r>
              <a:rPr lang="en-US" dirty="0" err="1" smtClean="0"/>
              <a:t>x.x</a:t>
            </a:r>
            <a:r>
              <a:rPr lang="en-US" dirty="0" smtClean="0"/>
              <a:t> </a:t>
            </a:r>
            <a:r>
              <a:rPr lang="en-US" dirty="0"/>
              <a:t>m and planned taking of the loan of </a:t>
            </a:r>
            <a:r>
              <a:rPr lang="en-US" dirty="0" smtClean="0"/>
              <a:t>€</a:t>
            </a:r>
            <a:r>
              <a:rPr lang="en-US" dirty="0" err="1" smtClean="0"/>
              <a:t>x.x</a:t>
            </a:r>
            <a:r>
              <a:rPr lang="en-US" dirty="0" smtClean="0"/>
              <a:t> m. </a:t>
            </a:r>
            <a:r>
              <a:rPr lang="en-US" dirty="0"/>
              <a:t>That will be completely compensated for by personnel costs and other operating expenses. Alternatively to drawing down the credit, the management is attempting to avoid taking the loan by renegotiating payment periods for trade payables as well as advance financing of earnings</a:t>
            </a:r>
            <a:r>
              <a:rPr lang="en-US" dirty="0" smtClean="0"/>
              <a:t>.</a:t>
            </a:r>
          </a:p>
          <a:p>
            <a:pPr lvl="2">
              <a:defRPr/>
            </a:pPr>
            <a:r>
              <a:rPr lang="en-US" dirty="0" smtClean="0"/>
              <a:t>Payments primarily for personnel costs (€</a:t>
            </a:r>
            <a:r>
              <a:rPr lang="en-US" dirty="0" err="1" smtClean="0"/>
              <a:t>x.x</a:t>
            </a:r>
            <a:r>
              <a:rPr lang="en-US" dirty="0" smtClean="0"/>
              <a:t> m) and other operating expenses (€</a:t>
            </a:r>
            <a:r>
              <a:rPr lang="en-US" dirty="0" err="1" smtClean="0"/>
              <a:t>x.x</a:t>
            </a:r>
            <a:r>
              <a:rPr lang="en-US" dirty="0" smtClean="0"/>
              <a:t> m).</a:t>
            </a:r>
          </a:p>
          <a:p>
            <a:pPr lvl="2">
              <a:defRPr/>
            </a:pPr>
            <a:endParaRPr lang="en-US" dirty="0" smtClean="0"/>
          </a:p>
          <a:p>
            <a:endParaRPr lang="en-US" dirty="0"/>
          </a:p>
        </p:txBody>
      </p:sp>
      <p:sp>
        <p:nvSpPr>
          <p:cNvPr id="9" name="Ellipse 8"/>
          <p:cNvSpPr/>
          <p:nvPr>
            <p:custDataLst>
              <p:tags r:id="rId1"/>
            </p:custDataLst>
          </p:nvPr>
        </p:nvSpPr>
        <p:spPr bwMode="auto">
          <a:xfrm>
            <a:off x="2439200" y="4319035"/>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1</a:t>
            </a:r>
          </a:p>
        </p:txBody>
      </p:sp>
      <p:sp>
        <p:nvSpPr>
          <p:cNvPr id="10" name="Ellipse 9"/>
          <p:cNvSpPr/>
          <p:nvPr>
            <p:custDataLst>
              <p:tags r:id="rId2"/>
            </p:custDataLst>
          </p:nvPr>
        </p:nvSpPr>
        <p:spPr bwMode="auto">
          <a:xfrm>
            <a:off x="2439200" y="4531531"/>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2</a:t>
            </a:r>
          </a:p>
        </p:txBody>
      </p:sp>
      <p:sp>
        <p:nvSpPr>
          <p:cNvPr id="12" name="Text Box 8"/>
          <p:cNvSpPr txBox="1">
            <a:spLocks noChangeArrowheads="1"/>
          </p:cNvSpPr>
          <p:nvPr>
            <p:custDataLst>
              <p:tags r:id="rId3"/>
            </p:custDataLst>
          </p:nvPr>
        </p:nvSpPr>
        <p:spPr bwMode="gray">
          <a:xfrm>
            <a:off x="2470149" y="6021198"/>
            <a:ext cx="6937045"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tabLst>
                <a:tab pos="355600" algn="l"/>
              </a:tabLst>
            </a:pPr>
            <a:r>
              <a:rPr lang="en-US" sz="600" dirty="0" smtClean="0">
                <a:latin typeface="Arial"/>
                <a:cs typeface="Arial" pitchFamily="34" charset="0"/>
              </a:rPr>
              <a:t>Source:	Company data, KPMG analysis </a:t>
            </a:r>
            <a:endParaRPr lang="en-US" sz="600" dirty="0">
              <a:latin typeface="Arial"/>
              <a:cs typeface="Arial" pitchFamily="34" charset="0"/>
            </a:endParaRPr>
          </a:p>
        </p:txBody>
      </p:sp>
      <p:sp>
        <p:nvSpPr>
          <p:cNvPr id="76" name="Text Placeholder 12"/>
          <p:cNvSpPr txBox="1">
            <a:spLocks/>
          </p:cNvSpPr>
          <p:nvPr>
            <p:custDataLst>
              <p:tags r:id="rId4"/>
            </p:custDataLst>
          </p:nvPr>
        </p:nvSpPr>
        <p:spPr>
          <a:xfrm>
            <a:off x="2447922" y="1422400"/>
            <a:ext cx="6959272"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Presentation of the material drivers for the development of liquidity (</a:t>
            </a:r>
            <a:r>
              <a:rPr lang="en-US" sz="900" kern="0" dirty="0" smtClean="0">
                <a:latin typeface="Arial" panose="020B0604020202020204" pitchFamily="34" charset="0"/>
                <a:cs typeface="Arial" panose="020B0604020202020204" pitchFamily="34" charset="0"/>
              </a:rPr>
              <a:t>€000) </a:t>
            </a:r>
            <a:endParaRPr lang="en-US" sz="900" kern="0" dirty="0">
              <a:latin typeface="Arial" panose="020B0604020202020204" pitchFamily="34" charset="0"/>
              <a:cs typeface="Arial" panose="020B0604020202020204" pitchFamily="34" charset="0"/>
            </a:endParaRPr>
          </a:p>
        </p:txBody>
      </p:sp>
      <p:grpSp>
        <p:nvGrpSpPr>
          <p:cNvPr id="43" name="Group 2"/>
          <p:cNvGrpSpPr/>
          <p:nvPr>
            <p:custDataLst>
              <p:tags r:id="rId5"/>
            </p:custDataLst>
          </p:nvPr>
        </p:nvGrpSpPr>
        <p:grpSpPr>
          <a:xfrm>
            <a:off x="2968761" y="1618866"/>
            <a:ext cx="6279741" cy="2578665"/>
            <a:chOff x="-755730" y="5561011"/>
            <a:chExt cx="2174657" cy="2933132"/>
          </a:xfrm>
        </p:grpSpPr>
        <p:sp>
          <p:nvSpPr>
            <p:cNvPr id="44" name="Rectangle 2"/>
            <p:cNvSpPr>
              <a:spLocks noChangeArrowheads="1"/>
            </p:cNvSpPr>
            <p:nvPr>
              <p:custDataLst>
                <p:tags r:id="rId18"/>
              </p:custDataLst>
            </p:nvPr>
          </p:nvSpPr>
          <p:spPr bwMode="auto">
            <a:xfrm>
              <a:off x="-73871" y="5561012"/>
              <a:ext cx="1492798" cy="2933131"/>
            </a:xfrm>
            <a:prstGeom prst="rect">
              <a:avLst/>
            </a:prstGeom>
            <a:noFill/>
            <a:ln w="6350" algn="ctr">
              <a:solidFill>
                <a:srgbClr val="009A44"/>
              </a:solidFill>
              <a:miter lim="800000"/>
              <a:headEnd type="none" w="sm" len="sm"/>
              <a:tailEnd type="none" w="sm" len="sm"/>
            </a:ln>
            <a:effectLst/>
          </p:spPr>
          <p:txBody>
            <a:bodyPr wrap="none" lIns="54000" tIns="54000" rIns="54000" bIns="54000"/>
            <a:lstStyle/>
            <a:p>
              <a:pPr algn="ctr" defTabSz="762000" eaLnBrk="0" hangingPunct="0"/>
              <a:r>
                <a:rPr lang="en-US" sz="800" dirty="0" smtClean="0"/>
                <a:t>Plan</a:t>
              </a:r>
              <a:endParaRPr lang="en-US" sz="800" dirty="0"/>
            </a:p>
          </p:txBody>
        </p:sp>
        <p:sp>
          <p:nvSpPr>
            <p:cNvPr id="45" name="Rectangle 2"/>
            <p:cNvSpPr>
              <a:spLocks noChangeArrowheads="1"/>
            </p:cNvSpPr>
            <p:nvPr>
              <p:custDataLst>
                <p:tags r:id="rId19"/>
              </p:custDataLst>
            </p:nvPr>
          </p:nvSpPr>
          <p:spPr bwMode="auto">
            <a:xfrm>
              <a:off x="-755730" y="5561011"/>
              <a:ext cx="636622" cy="2933132"/>
            </a:xfrm>
            <a:prstGeom prst="rect">
              <a:avLst/>
            </a:prstGeom>
            <a:noFill/>
            <a:ln w="6350" algn="ctr">
              <a:solidFill>
                <a:srgbClr val="BC204B"/>
              </a:solidFill>
              <a:miter lim="800000"/>
              <a:headEnd type="none" w="sm" len="sm"/>
              <a:tailEnd type="none" w="sm" len="sm"/>
            </a:ln>
            <a:effectLst/>
          </p:spPr>
          <p:txBody>
            <a:bodyPr wrap="none" lIns="54000" tIns="54000" rIns="54000" bIns="54000"/>
            <a:lstStyle/>
            <a:p>
              <a:pPr algn="ctr" defTabSz="762000" eaLnBrk="0" hangingPunct="0"/>
              <a:r>
                <a:rPr lang="en-US" sz="800" dirty="0" smtClean="0"/>
                <a:t>Actual</a:t>
              </a:r>
              <a:endParaRPr lang="en-US" sz="800" dirty="0"/>
            </a:p>
          </p:txBody>
        </p:sp>
      </p:grpSp>
      <p:sp>
        <p:nvSpPr>
          <p:cNvPr id="79" name="Ellipse 78"/>
          <p:cNvSpPr/>
          <p:nvPr>
            <p:custDataLst>
              <p:tags r:id="rId6"/>
            </p:custDataLst>
          </p:nvPr>
        </p:nvSpPr>
        <p:spPr bwMode="auto">
          <a:xfrm>
            <a:off x="2439200" y="4744027"/>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3</a:t>
            </a:r>
          </a:p>
        </p:txBody>
      </p:sp>
      <p:sp>
        <p:nvSpPr>
          <p:cNvPr id="80" name="Ellipse 79"/>
          <p:cNvSpPr/>
          <p:nvPr>
            <p:custDataLst>
              <p:tags r:id="rId7"/>
            </p:custDataLst>
          </p:nvPr>
        </p:nvSpPr>
        <p:spPr bwMode="auto">
          <a:xfrm>
            <a:off x="2439199" y="5095515"/>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4</a:t>
            </a:r>
          </a:p>
        </p:txBody>
      </p:sp>
      <p:sp>
        <p:nvSpPr>
          <p:cNvPr id="81" name="Ellipse 80"/>
          <p:cNvSpPr/>
          <p:nvPr>
            <p:custDataLst>
              <p:tags r:id="rId8"/>
            </p:custDataLst>
          </p:nvPr>
        </p:nvSpPr>
        <p:spPr bwMode="auto">
          <a:xfrm>
            <a:off x="2439199" y="5313214"/>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5</a:t>
            </a:r>
          </a:p>
        </p:txBody>
      </p:sp>
      <p:sp>
        <p:nvSpPr>
          <p:cNvPr id="82" name="Ellipse 81"/>
          <p:cNvSpPr/>
          <p:nvPr>
            <p:custDataLst>
              <p:tags r:id="rId9"/>
            </p:custDataLst>
          </p:nvPr>
        </p:nvSpPr>
        <p:spPr bwMode="auto">
          <a:xfrm>
            <a:off x="2439199" y="5790467"/>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800" b="1" dirty="0" smtClean="0">
                <a:solidFill>
                  <a:schemeClr val="bg1"/>
                </a:solidFill>
              </a:rPr>
              <a:t>6</a:t>
            </a:r>
            <a:endParaRPr kumimoji="0" lang="en-US" sz="800" b="1" i="0" strike="noStrike" cap="none" normalizeH="0" baseline="0" dirty="0" smtClean="0">
              <a:ln>
                <a:noFill/>
              </a:ln>
              <a:solidFill>
                <a:schemeClr val="bg1"/>
              </a:solidFill>
              <a:effectLst/>
            </a:endParaRPr>
          </a:p>
        </p:txBody>
      </p:sp>
      <p:sp>
        <p:nvSpPr>
          <p:cNvPr id="83" name="Ellipse 82"/>
          <p:cNvSpPr/>
          <p:nvPr>
            <p:custDataLst>
              <p:tags r:id="rId10"/>
            </p:custDataLst>
          </p:nvPr>
        </p:nvSpPr>
        <p:spPr bwMode="auto">
          <a:xfrm>
            <a:off x="3423269" y="2150601"/>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1</a:t>
            </a:r>
          </a:p>
        </p:txBody>
      </p:sp>
      <p:sp>
        <p:nvSpPr>
          <p:cNvPr id="84" name="Ellipse 83"/>
          <p:cNvSpPr/>
          <p:nvPr>
            <p:custDataLst>
              <p:tags r:id="rId11"/>
            </p:custDataLst>
          </p:nvPr>
        </p:nvSpPr>
        <p:spPr bwMode="auto">
          <a:xfrm>
            <a:off x="4511840" y="2789817"/>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2</a:t>
            </a:r>
          </a:p>
        </p:txBody>
      </p:sp>
      <p:sp>
        <p:nvSpPr>
          <p:cNvPr id="85" name="Ellipse 84"/>
          <p:cNvSpPr/>
          <p:nvPr>
            <p:custDataLst>
              <p:tags r:id="rId12"/>
            </p:custDataLst>
          </p:nvPr>
        </p:nvSpPr>
        <p:spPr bwMode="auto">
          <a:xfrm>
            <a:off x="5495909" y="2288210"/>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3</a:t>
            </a:r>
          </a:p>
        </p:txBody>
      </p:sp>
      <p:sp>
        <p:nvSpPr>
          <p:cNvPr id="86" name="Ellipse 85"/>
          <p:cNvSpPr/>
          <p:nvPr>
            <p:custDataLst>
              <p:tags r:id="rId13"/>
            </p:custDataLst>
          </p:nvPr>
        </p:nvSpPr>
        <p:spPr bwMode="auto">
          <a:xfrm>
            <a:off x="6384182" y="1829801"/>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4</a:t>
            </a:r>
          </a:p>
        </p:txBody>
      </p:sp>
      <p:sp>
        <p:nvSpPr>
          <p:cNvPr id="87" name="Ellipse 86"/>
          <p:cNvSpPr/>
          <p:nvPr>
            <p:custDataLst>
              <p:tags r:id="rId14"/>
            </p:custDataLst>
          </p:nvPr>
        </p:nvSpPr>
        <p:spPr bwMode="auto">
          <a:xfrm>
            <a:off x="7063450" y="3162197"/>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5</a:t>
            </a:r>
          </a:p>
        </p:txBody>
      </p:sp>
      <p:sp>
        <p:nvSpPr>
          <p:cNvPr id="88" name="Ellipse 87"/>
          <p:cNvSpPr/>
          <p:nvPr>
            <p:custDataLst>
              <p:tags r:id="rId15"/>
            </p:custDataLst>
          </p:nvPr>
        </p:nvSpPr>
        <p:spPr bwMode="auto">
          <a:xfrm>
            <a:off x="7594673" y="2951472"/>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800" b="1" dirty="0" smtClean="0">
                <a:solidFill>
                  <a:schemeClr val="bg1"/>
                </a:solidFill>
              </a:rPr>
              <a:t>6</a:t>
            </a:r>
            <a:endParaRPr kumimoji="0" lang="en-US" sz="800" b="1" i="0" strike="noStrike" cap="none" normalizeH="0" baseline="0" dirty="0" smtClean="0">
              <a:ln>
                <a:noFill/>
              </a:ln>
              <a:solidFill>
                <a:schemeClr val="bg1"/>
              </a:solidFill>
              <a:effectLst/>
            </a:endParaRPr>
          </a:p>
        </p:txBody>
      </p:sp>
      <p:pic>
        <p:nvPicPr>
          <p:cNvPr id="11" name="Grafik 10"/>
          <p:cNvPicPr>
            <a:picLocks noChangeAspect="1"/>
          </p:cNvPicPr>
          <p:nvPr>
            <p:custDataLst>
              <p:tags r:id="rId16"/>
            </p:custDataLst>
          </p:nvPr>
        </p:nvPicPr>
        <p:blipFill>
          <a:blip r:embed="rId22"/>
          <a:stretch>
            <a:fillRect/>
          </a:stretch>
        </p:blipFill>
        <p:spPr>
          <a:xfrm>
            <a:off x="-2609796" y="1424707"/>
            <a:ext cx="1956986" cy="2225233"/>
          </a:xfrm>
          <a:prstGeom prst="rect">
            <a:avLst/>
          </a:prstGeom>
        </p:spPr>
      </p:pic>
      <p:pic>
        <p:nvPicPr>
          <p:cNvPr id="29" name="Grafik 28"/>
          <p:cNvPicPr>
            <a:picLocks noChangeAspect="1"/>
          </p:cNvPicPr>
          <p:nvPr>
            <p:custDataLst>
              <p:tags r:id="rId17"/>
            </p:custDataLst>
          </p:nvPr>
        </p:nvPicPr>
        <p:blipFill>
          <a:blip r:embed="rId23"/>
          <a:stretch>
            <a:fillRect/>
          </a:stretch>
        </p:blipFill>
        <p:spPr>
          <a:xfrm>
            <a:off x="2301506" y="1743500"/>
            <a:ext cx="7150076" cy="2456600"/>
          </a:xfrm>
          <a:prstGeom prst="rect">
            <a:avLst/>
          </a:prstGeom>
        </p:spPr>
      </p:pic>
    </p:spTree>
    <p:extLst>
      <p:ext uri="{BB962C8B-B14F-4D97-AF65-F5344CB8AC3E}">
        <p14:creationId xmlns:p14="http://schemas.microsoft.com/office/powerpoint/2010/main" val="33670613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p:txBody>
          <a:bodyPr/>
          <a:lstStyle/>
          <a:p>
            <a:r>
              <a:rPr lang="en-US" b="0" dirty="0"/>
              <a:t>Compulsory content:</a:t>
            </a:r>
          </a:p>
          <a:p>
            <a:pPr lvl="2"/>
            <a:r>
              <a:rPr lang="en-US" dirty="0" smtClean="0"/>
              <a:t>major </a:t>
            </a:r>
            <a:r>
              <a:rPr lang="en-US" dirty="0"/>
              <a:t>drivers of liquidity development in the individual segments</a:t>
            </a:r>
          </a:p>
        </p:txBody>
      </p:sp>
      <p:sp>
        <p:nvSpPr>
          <p:cNvPr id="4" name="Titel 3"/>
          <p:cNvSpPr>
            <a:spLocks noGrp="1"/>
          </p:cNvSpPr>
          <p:nvPr>
            <p:ph type="title"/>
          </p:nvPr>
        </p:nvSpPr>
        <p:spPr/>
        <p:txBody>
          <a:bodyPr/>
          <a:lstStyle/>
          <a:p>
            <a:r>
              <a:rPr lang="en-US" dirty="0" smtClean="0"/>
              <a:t>4. Transfer of free liquidity according to segments</a:t>
            </a:r>
            <a:endParaRPr lang="en-US" dirty="0"/>
          </a:p>
        </p:txBody>
      </p:sp>
      <p:sp>
        <p:nvSpPr>
          <p:cNvPr id="3" name="Textplatzhalter 2"/>
          <p:cNvSpPr>
            <a:spLocks noGrp="1"/>
          </p:cNvSpPr>
          <p:nvPr>
            <p:ph type="body" sz="quarter" idx="13"/>
          </p:nvPr>
        </p:nvSpPr>
        <p:spPr/>
        <p:txBody>
          <a:bodyPr/>
          <a:lstStyle/>
          <a:p>
            <a:r>
              <a:rPr lang="en-US" dirty="0"/>
              <a:t>Cash Management</a:t>
            </a:r>
          </a:p>
        </p:txBody>
      </p:sp>
      <p:sp>
        <p:nvSpPr>
          <p:cNvPr id="7" name="Textfeld 6"/>
          <p:cNvSpPr txBox="1">
            <a:spLocks/>
          </p:cNvSpPr>
          <p:nvPr/>
        </p:nvSpPr>
        <p:spPr>
          <a:xfrm rot="364548">
            <a:off x="7611899" y="957279"/>
            <a:ext cx="1830066" cy="282000"/>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wrap="square" lIns="0" tIns="0" rIns="0" bIns="0" rtlCol="0" anchor="ctr">
            <a:noAutofit/>
          </a:bodyPr>
          <a:lstStyle/>
          <a:p>
            <a:pPr algn="ctr"/>
            <a:r>
              <a:rPr lang="en-US" sz="900" b="1" dirty="0" smtClean="0">
                <a:latin typeface="Arial" pitchFamily="34" charset="0"/>
                <a:cs typeface="Arial" pitchFamily="34" charset="0"/>
              </a:rPr>
              <a:t>Alternative 1</a:t>
            </a:r>
          </a:p>
        </p:txBody>
      </p:sp>
      <p:sp>
        <p:nvSpPr>
          <p:cNvPr id="76" name="Text Placeholder 12"/>
          <p:cNvSpPr txBox="1">
            <a:spLocks/>
          </p:cNvSpPr>
          <p:nvPr>
            <p:custDataLst>
              <p:tags r:id="rId1"/>
            </p:custDataLst>
          </p:nvPr>
        </p:nvSpPr>
        <p:spPr>
          <a:xfrm>
            <a:off x="2447922" y="1422400"/>
            <a:ext cx="6959272"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Development of cash flow (</a:t>
            </a:r>
            <a:r>
              <a:rPr lang="en-US" sz="900" kern="0" dirty="0" smtClean="0">
                <a:latin typeface="Arial" panose="020B0604020202020204" pitchFamily="34" charset="0"/>
                <a:cs typeface="Arial" panose="020B0604020202020204" pitchFamily="34" charset="0"/>
              </a:rPr>
              <a:t>€m</a:t>
            </a:r>
            <a:r>
              <a:rPr lang="en-US" sz="900" kern="0" dirty="0">
                <a:latin typeface="Arial" panose="020B0604020202020204" pitchFamily="34" charset="0"/>
                <a:cs typeface="Arial" panose="020B0604020202020204" pitchFamily="34" charset="0"/>
              </a:rPr>
              <a:t>)</a:t>
            </a:r>
          </a:p>
        </p:txBody>
      </p:sp>
      <p:sp>
        <p:nvSpPr>
          <p:cNvPr id="27" name="Text Box 8"/>
          <p:cNvSpPr txBox="1">
            <a:spLocks noChangeArrowheads="1"/>
          </p:cNvSpPr>
          <p:nvPr>
            <p:custDataLst>
              <p:tags r:id="rId2"/>
            </p:custDataLst>
          </p:nvPr>
        </p:nvSpPr>
        <p:spPr bwMode="gray">
          <a:xfrm>
            <a:off x="2446338" y="4934759"/>
            <a:ext cx="6905897" cy="92333"/>
          </a:xfrm>
          <a:prstGeom prst="rect">
            <a:avLst/>
          </a:prstGeom>
          <a:noFill/>
          <a:ln w="6350">
            <a:noFill/>
            <a:miter lim="800000"/>
            <a:headEnd type="none" w="sm" len="sm"/>
            <a:tailEnd type="none" w="sm" len="sm"/>
          </a:ln>
          <a:effectLst/>
        </p:spPr>
        <p:txBody>
          <a:bodyPr wrap="square" lIns="0" tIns="0" rIns="0" bIns="0" anchor="b">
            <a:spAutoFit/>
          </a:bodyPr>
          <a:lstStyle/>
          <a:p>
            <a:pPr marL="534988" indent="-534988" defTabSz="762000" eaLnBrk="0" hangingPunct="0">
              <a:spcBef>
                <a:spcPts val="200"/>
              </a:spcBef>
              <a:tabLst>
                <a:tab pos="355600" algn="l"/>
              </a:tabLst>
            </a:pPr>
            <a:r>
              <a:rPr lang="en-US" sz="600" dirty="0" smtClean="0">
                <a:latin typeface="Arial"/>
                <a:cs typeface="Arial" pitchFamily="34" charset="0"/>
              </a:rPr>
              <a:t>Source: 	Company data.</a:t>
            </a:r>
          </a:p>
        </p:txBody>
      </p:sp>
      <p:sp>
        <p:nvSpPr>
          <p:cNvPr id="28" name="Textfeld 27"/>
          <p:cNvSpPr txBox="1"/>
          <p:nvPr/>
        </p:nvSpPr>
        <p:spPr>
          <a:xfrm>
            <a:off x="5154688" y="2075996"/>
            <a:ext cx="1550489" cy="296447"/>
          </a:xfrm>
          <a:prstGeom prst="rect">
            <a:avLst/>
          </a:prstGeom>
          <a:noFill/>
        </p:spPr>
        <p:txBody>
          <a:bodyPr wrap="square" lIns="0" tIns="0" rIns="0" bIns="0" rtlCol="0">
            <a:noAutofit/>
          </a:bodyPr>
          <a:lstStyle/>
          <a:p>
            <a:r>
              <a:rPr lang="en-US" sz="700" b="1" dirty="0" smtClean="0">
                <a:latin typeface="Arial" pitchFamily="34" charset="0"/>
                <a:cs typeface="Arial" pitchFamily="34" charset="0"/>
              </a:rPr>
              <a:t>Operative cash flow 20XX: € -XX m Thereof YTD April 20XX: € -XX m</a:t>
            </a:r>
          </a:p>
        </p:txBody>
      </p:sp>
      <p:sp>
        <p:nvSpPr>
          <p:cNvPr id="29" name="Rechteck 28"/>
          <p:cNvSpPr/>
          <p:nvPr/>
        </p:nvSpPr>
        <p:spPr>
          <a:xfrm>
            <a:off x="4883721" y="2369133"/>
            <a:ext cx="270858" cy="704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 name="Gewinkelte Verbindung 30"/>
          <p:cNvCxnSpPr>
            <a:endCxn id="60" idx="0"/>
          </p:cNvCxnSpPr>
          <p:nvPr/>
        </p:nvCxnSpPr>
        <p:spPr>
          <a:xfrm rot="16200000" flipH="1">
            <a:off x="6859179" y="529102"/>
            <a:ext cx="488470" cy="4206240"/>
          </a:xfrm>
          <a:prstGeom prst="bentConnector3">
            <a:avLst>
              <a:gd name="adj1" fmla="val -96718"/>
            </a:avLst>
          </a:prstGeom>
          <a:ln>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32" name="Gerade Verbindung 20"/>
          <p:cNvCxnSpPr/>
          <p:nvPr/>
        </p:nvCxnSpPr>
        <p:spPr>
          <a:xfrm>
            <a:off x="2855886" y="1723366"/>
            <a:ext cx="2006286" cy="0"/>
          </a:xfrm>
          <a:prstGeom prst="line">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33" name="Gerade Verbindung 21"/>
          <p:cNvCxnSpPr/>
          <p:nvPr/>
        </p:nvCxnSpPr>
        <p:spPr>
          <a:xfrm>
            <a:off x="4997602" y="1723366"/>
            <a:ext cx="4223446" cy="0"/>
          </a:xfrm>
          <a:prstGeom prst="line">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34" name="Textfeld 33"/>
          <p:cNvSpPr txBox="1"/>
          <p:nvPr/>
        </p:nvSpPr>
        <p:spPr>
          <a:xfrm>
            <a:off x="3600741" y="1582562"/>
            <a:ext cx="253274" cy="123111"/>
          </a:xfrm>
          <a:prstGeom prst="rect">
            <a:avLst/>
          </a:prstGeom>
          <a:noFill/>
        </p:spPr>
        <p:txBody>
          <a:bodyPr wrap="none" lIns="0" tIns="0" rIns="0" bIns="0" rtlCol="0">
            <a:spAutoFit/>
          </a:bodyPr>
          <a:lstStyle/>
          <a:p>
            <a:r>
              <a:rPr lang="en-US" sz="800" dirty="0" smtClean="0">
                <a:latin typeface="Arial" pitchFamily="34" charset="0"/>
                <a:cs typeface="Arial" pitchFamily="34" charset="0"/>
              </a:rPr>
              <a:t>20XX</a:t>
            </a:r>
          </a:p>
        </p:txBody>
      </p:sp>
      <p:sp>
        <p:nvSpPr>
          <p:cNvPr id="35" name="Textfeld 34"/>
          <p:cNvSpPr txBox="1"/>
          <p:nvPr/>
        </p:nvSpPr>
        <p:spPr>
          <a:xfrm>
            <a:off x="6918752" y="1582562"/>
            <a:ext cx="253274" cy="123111"/>
          </a:xfrm>
          <a:prstGeom prst="rect">
            <a:avLst/>
          </a:prstGeom>
          <a:noFill/>
        </p:spPr>
        <p:txBody>
          <a:bodyPr wrap="none" lIns="0" tIns="0" rIns="0" bIns="0" rtlCol="0">
            <a:spAutoFit/>
          </a:bodyPr>
          <a:lstStyle/>
          <a:p>
            <a:r>
              <a:rPr lang="en-US" sz="800" dirty="0" smtClean="0">
                <a:latin typeface="Arial" pitchFamily="34" charset="0"/>
                <a:cs typeface="Arial" pitchFamily="34" charset="0"/>
              </a:rPr>
              <a:t>20XX</a:t>
            </a:r>
          </a:p>
        </p:txBody>
      </p:sp>
      <p:sp>
        <p:nvSpPr>
          <p:cNvPr id="36" name="Rectangle 4"/>
          <p:cNvSpPr>
            <a:spLocks noChangeArrowheads="1"/>
          </p:cNvSpPr>
          <p:nvPr>
            <p:custDataLst>
              <p:tags r:id="rId3"/>
            </p:custDataLst>
          </p:nvPr>
        </p:nvSpPr>
        <p:spPr bwMode="gray">
          <a:xfrm>
            <a:off x="7494562" y="1976678"/>
            <a:ext cx="1083432" cy="457597"/>
          </a:xfrm>
          <a:prstGeom prst="rect">
            <a:avLst/>
          </a:prstGeom>
          <a:solidFill>
            <a:schemeClr val="accent4"/>
          </a:solidFill>
          <a:ln w="6350">
            <a:solidFill>
              <a:schemeClr val="accent4"/>
            </a:solidFill>
            <a:miter lim="800000"/>
            <a:headEnd/>
            <a:tailEnd/>
          </a:ln>
          <a:effectLst/>
        </p:spPr>
        <p:txBody>
          <a:bodyPr lIns="54000" tIns="54000" rIns="54000" bIns="54000" anchor="ctr" anchorCtr="1"/>
          <a:lstStyle/>
          <a:p>
            <a:pPr defTabSz="762000" eaLnBrk="0" hangingPunct="0">
              <a:lnSpc>
                <a:spcPct val="90000"/>
              </a:lnSpc>
              <a:tabLst>
                <a:tab pos="269875" algn="l"/>
                <a:tab pos="581025" algn="l"/>
                <a:tab pos="628650" algn="l"/>
                <a:tab pos="636588" algn="l"/>
              </a:tabLst>
            </a:pPr>
            <a:r>
              <a:rPr lang="en-US" sz="700" dirty="0" smtClean="0">
                <a:solidFill>
                  <a:schemeClr val="bg1"/>
                </a:solidFill>
              </a:rPr>
              <a:t>February 20XX:	 € XX m</a:t>
            </a:r>
          </a:p>
          <a:p>
            <a:pPr defTabSz="762000" eaLnBrk="0" hangingPunct="0">
              <a:lnSpc>
                <a:spcPct val="90000"/>
              </a:lnSpc>
              <a:tabLst>
                <a:tab pos="269875" algn="l"/>
                <a:tab pos="581025" algn="l"/>
                <a:tab pos="628650" algn="l"/>
                <a:tab pos="636588" algn="l"/>
              </a:tabLst>
            </a:pPr>
            <a:r>
              <a:rPr lang="en-US" sz="700" dirty="0" smtClean="0">
                <a:solidFill>
                  <a:schemeClr val="bg1"/>
                </a:solidFill>
              </a:rPr>
              <a:t>March 20XX:	   € XX m</a:t>
            </a:r>
          </a:p>
          <a:p>
            <a:pPr defTabSz="762000" eaLnBrk="0" hangingPunct="0">
              <a:lnSpc>
                <a:spcPct val="90000"/>
              </a:lnSpc>
              <a:tabLst>
                <a:tab pos="269875" algn="l"/>
                <a:tab pos="581025" algn="l"/>
                <a:tab pos="628650" algn="l"/>
                <a:tab pos="636588" algn="l"/>
              </a:tabLst>
            </a:pPr>
            <a:r>
              <a:rPr lang="en-US" sz="700" dirty="0" smtClean="0">
                <a:solidFill>
                  <a:schemeClr val="bg1"/>
                </a:solidFill>
              </a:rPr>
              <a:t>April 20XX:	   € XX m</a:t>
            </a:r>
          </a:p>
        </p:txBody>
      </p:sp>
      <p:cxnSp>
        <p:nvCxnSpPr>
          <p:cNvPr id="37" name="Straight Arrow Connector 6"/>
          <p:cNvCxnSpPr>
            <a:stCxn id="36" idx="2"/>
          </p:cNvCxnSpPr>
          <p:nvPr/>
        </p:nvCxnSpPr>
        <p:spPr bwMode="gray">
          <a:xfrm flipH="1">
            <a:off x="7298139" y="2434275"/>
            <a:ext cx="738138" cy="265182"/>
          </a:xfrm>
          <a:prstGeom prst="straightConnector1">
            <a:avLst/>
          </a:prstGeom>
          <a:ln>
            <a:solidFill>
              <a:schemeClr val="accent4"/>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38" name="Rectangle 4"/>
          <p:cNvSpPr>
            <a:spLocks noChangeArrowheads="1"/>
          </p:cNvSpPr>
          <p:nvPr>
            <p:custDataLst>
              <p:tags r:id="rId4"/>
            </p:custDataLst>
          </p:nvPr>
        </p:nvSpPr>
        <p:spPr bwMode="gray">
          <a:xfrm>
            <a:off x="8539516" y="5231140"/>
            <a:ext cx="863867" cy="301119"/>
          </a:xfrm>
          <a:prstGeom prst="rect">
            <a:avLst/>
          </a:prstGeom>
          <a:solidFill>
            <a:schemeClr val="accent4"/>
          </a:solidFill>
          <a:ln w="6350">
            <a:solidFill>
              <a:schemeClr val="accent4"/>
            </a:solidFill>
            <a:miter lim="800000"/>
            <a:headEnd/>
            <a:tailEnd/>
          </a:ln>
          <a:effectLst/>
        </p:spPr>
        <p:txBody>
          <a:bodyPr lIns="54000" tIns="54000" rIns="54000" bIns="54000" anchor="ctr" anchorCtr="1"/>
          <a:lstStyle/>
          <a:p>
            <a:pPr defTabSz="762000" eaLnBrk="0" hangingPunct="0">
              <a:lnSpc>
                <a:spcPct val="90000"/>
              </a:lnSpc>
            </a:pPr>
            <a:r>
              <a:rPr lang="en-US" sz="700" dirty="0" smtClean="0">
                <a:solidFill>
                  <a:schemeClr val="bg1"/>
                </a:solidFill>
                <a:latin typeface="Arial"/>
              </a:rPr>
              <a:t>Including € XX m repayment xx December 20XX</a:t>
            </a:r>
            <a:endParaRPr lang="en-US" sz="700" dirty="0" smtClean="0">
              <a:solidFill>
                <a:schemeClr val="bg1"/>
              </a:solidFill>
            </a:endParaRPr>
          </a:p>
        </p:txBody>
      </p:sp>
      <p:cxnSp>
        <p:nvCxnSpPr>
          <p:cNvPr id="39" name="Straight Arrow Connector 6"/>
          <p:cNvCxnSpPr>
            <a:stCxn id="38" idx="0"/>
          </p:cNvCxnSpPr>
          <p:nvPr/>
        </p:nvCxnSpPr>
        <p:spPr bwMode="gray">
          <a:xfrm flipH="1" flipV="1">
            <a:off x="8726234" y="5015847"/>
            <a:ext cx="245214" cy="215293"/>
          </a:xfrm>
          <a:prstGeom prst="straightConnector1">
            <a:avLst/>
          </a:prstGeom>
          <a:ln>
            <a:solidFill>
              <a:schemeClr val="accent4"/>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0" name="Rechteck 39"/>
          <p:cNvSpPr/>
          <p:nvPr/>
        </p:nvSpPr>
        <p:spPr>
          <a:xfrm>
            <a:off x="5113712" y="2058876"/>
            <a:ext cx="1623130" cy="309520"/>
          </a:xfrm>
          <a:prstGeom prst="rect">
            <a:avLst/>
          </a:prstGeom>
          <a:noFill/>
          <a:ln w="12700">
            <a:solidFill>
              <a:srgbClr val="409DAD"/>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
          <p:cNvSpPr>
            <a:spLocks noChangeArrowheads="1"/>
          </p:cNvSpPr>
          <p:nvPr>
            <p:custDataLst>
              <p:tags r:id="rId5"/>
            </p:custDataLst>
          </p:nvPr>
        </p:nvSpPr>
        <p:spPr bwMode="gray">
          <a:xfrm>
            <a:off x="3070266" y="5277731"/>
            <a:ext cx="1775428" cy="563179"/>
          </a:xfrm>
          <a:prstGeom prst="rect">
            <a:avLst/>
          </a:prstGeom>
          <a:solidFill>
            <a:schemeClr val="accent4"/>
          </a:solidFill>
          <a:ln w="6350">
            <a:solidFill>
              <a:schemeClr val="accent4"/>
            </a:solidFill>
            <a:miter lim="800000"/>
            <a:headEnd/>
            <a:tailEnd/>
          </a:ln>
          <a:effectLst/>
        </p:spPr>
        <p:txBody>
          <a:bodyPr lIns="0" tIns="0" rIns="0" bIns="0" anchor="ctr" anchorCtr="1"/>
          <a:lstStyle/>
          <a:p>
            <a:pPr defTabSz="762000" eaLnBrk="0" hangingPunct="0">
              <a:lnSpc>
                <a:spcPct val="90000"/>
              </a:lnSpc>
            </a:pPr>
            <a:endParaRPr lang="en-US" sz="700" dirty="0" smtClean="0">
              <a:solidFill>
                <a:schemeClr val="bg1"/>
              </a:solidFill>
              <a:latin typeface="Arial"/>
            </a:endParaRPr>
          </a:p>
          <a:p>
            <a:pPr defTabSz="1200150" eaLnBrk="0" hangingPunct="0">
              <a:lnSpc>
                <a:spcPct val="90000"/>
              </a:lnSpc>
              <a:tabLst>
                <a:tab pos="1209675" algn="l"/>
              </a:tabLst>
            </a:pPr>
            <a:r>
              <a:rPr lang="en-US" sz="700" dirty="0" smtClean="0">
                <a:solidFill>
                  <a:schemeClr val="bg1"/>
                </a:solidFill>
                <a:latin typeface="Arial"/>
              </a:rPr>
              <a:t>Thereof: </a:t>
            </a:r>
            <a:r>
              <a:rPr lang="en-US" sz="700" dirty="0" smtClean="0">
                <a:solidFill>
                  <a:schemeClr val="bg1"/>
                </a:solidFill>
              </a:rPr>
              <a:t/>
            </a:r>
            <a:br>
              <a:rPr lang="en-US" sz="700" dirty="0" smtClean="0">
                <a:solidFill>
                  <a:schemeClr val="bg1"/>
                </a:solidFill>
              </a:rPr>
            </a:br>
            <a:r>
              <a:rPr lang="en-US" sz="700" dirty="0" smtClean="0">
                <a:solidFill>
                  <a:schemeClr val="bg1"/>
                </a:solidFill>
              </a:rPr>
              <a:t>Inflows from shareholders	€</a:t>
            </a:r>
            <a:r>
              <a:rPr lang="en-US" sz="700" dirty="0" smtClean="0">
                <a:solidFill>
                  <a:schemeClr val="bg1"/>
                </a:solidFill>
                <a:latin typeface="Arial"/>
              </a:rPr>
              <a:t> +XX m </a:t>
            </a:r>
            <a:r>
              <a:rPr lang="en-US" sz="700" dirty="0" smtClean="0">
                <a:solidFill>
                  <a:schemeClr val="bg1"/>
                </a:solidFill>
              </a:rPr>
              <a:t/>
            </a:r>
            <a:br>
              <a:rPr lang="en-US" sz="700" dirty="0" smtClean="0">
                <a:solidFill>
                  <a:schemeClr val="bg1"/>
                </a:solidFill>
              </a:rPr>
            </a:br>
            <a:r>
              <a:rPr lang="en-US" sz="700" dirty="0" smtClean="0">
                <a:solidFill>
                  <a:schemeClr val="bg1"/>
                </a:solidFill>
              </a:rPr>
              <a:t>Repayments	€ -XX m</a:t>
            </a:r>
          </a:p>
          <a:p>
            <a:pPr defTabSz="1209675" eaLnBrk="0" hangingPunct="0">
              <a:lnSpc>
                <a:spcPct val="90000"/>
              </a:lnSpc>
            </a:pPr>
            <a:r>
              <a:rPr lang="en-US" sz="700" dirty="0" smtClean="0">
                <a:solidFill>
                  <a:schemeClr val="bg1"/>
                </a:solidFill>
              </a:rPr>
              <a:t>Interest	€ -XX m </a:t>
            </a:r>
          </a:p>
          <a:p>
            <a:pPr defTabSz="1209675" eaLnBrk="0" hangingPunct="0">
              <a:lnSpc>
                <a:spcPct val="90000"/>
              </a:lnSpc>
            </a:pPr>
            <a:r>
              <a:rPr lang="en-US" sz="700" dirty="0" smtClean="0">
                <a:solidFill>
                  <a:schemeClr val="bg1"/>
                </a:solidFill>
              </a:rPr>
              <a:t>Change leasing/other	€ -XX m </a:t>
            </a:r>
          </a:p>
          <a:p>
            <a:pPr defTabSz="1209675" eaLnBrk="0" hangingPunct="0">
              <a:lnSpc>
                <a:spcPct val="90000"/>
              </a:lnSpc>
            </a:pPr>
            <a:endParaRPr lang="en-US" sz="700" dirty="0">
              <a:solidFill>
                <a:schemeClr val="bg1"/>
              </a:solidFill>
            </a:endParaRPr>
          </a:p>
        </p:txBody>
      </p:sp>
      <p:cxnSp>
        <p:nvCxnSpPr>
          <p:cNvPr id="42" name="Straight Arrow Connector 6"/>
          <p:cNvCxnSpPr>
            <a:stCxn id="41" idx="0"/>
          </p:cNvCxnSpPr>
          <p:nvPr/>
        </p:nvCxnSpPr>
        <p:spPr bwMode="gray">
          <a:xfrm flipV="1">
            <a:off x="3957980" y="4822409"/>
            <a:ext cx="341725" cy="455322"/>
          </a:xfrm>
          <a:prstGeom prst="straightConnector1">
            <a:avLst/>
          </a:prstGeom>
          <a:ln>
            <a:solidFill>
              <a:schemeClr val="accent4"/>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46" name="Rectangle 4"/>
          <p:cNvSpPr>
            <a:spLocks noChangeArrowheads="1"/>
          </p:cNvSpPr>
          <p:nvPr>
            <p:custDataLst>
              <p:tags r:id="rId6"/>
            </p:custDataLst>
          </p:nvPr>
        </p:nvSpPr>
        <p:spPr bwMode="gray">
          <a:xfrm>
            <a:off x="5553398" y="5249451"/>
            <a:ext cx="1547320" cy="563179"/>
          </a:xfrm>
          <a:prstGeom prst="rect">
            <a:avLst/>
          </a:prstGeom>
          <a:solidFill>
            <a:schemeClr val="accent4"/>
          </a:solidFill>
          <a:ln w="6350">
            <a:solidFill>
              <a:schemeClr val="accent4"/>
            </a:solidFill>
            <a:miter lim="800000"/>
            <a:headEnd/>
            <a:tailEnd/>
          </a:ln>
          <a:effectLst/>
        </p:spPr>
        <p:txBody>
          <a:bodyPr lIns="0" tIns="0" rIns="0" bIns="0" anchor="ctr" anchorCtr="1"/>
          <a:lstStyle/>
          <a:p>
            <a:pPr defTabSz="762000" eaLnBrk="0" hangingPunct="0">
              <a:lnSpc>
                <a:spcPct val="90000"/>
              </a:lnSpc>
            </a:pPr>
            <a:r>
              <a:rPr lang="en-US" sz="700" dirty="0" smtClean="0">
                <a:solidFill>
                  <a:schemeClr val="bg1"/>
                </a:solidFill>
                <a:latin typeface="Arial"/>
              </a:rPr>
              <a:t>Thereof:</a:t>
            </a:r>
          </a:p>
          <a:p>
            <a:pPr defTabSz="990600" eaLnBrk="0" hangingPunct="0">
              <a:lnSpc>
                <a:spcPct val="90000"/>
              </a:lnSpc>
              <a:tabLst>
                <a:tab pos="923925" algn="l"/>
              </a:tabLst>
            </a:pPr>
            <a:r>
              <a:rPr lang="en-US" sz="700" dirty="0" err="1" smtClean="0">
                <a:solidFill>
                  <a:schemeClr val="bg1"/>
                </a:solidFill>
                <a:latin typeface="Arial"/>
              </a:rPr>
              <a:t>xxxx</a:t>
            </a:r>
            <a:r>
              <a:rPr lang="en-US" sz="700" dirty="0" smtClean="0">
                <a:solidFill>
                  <a:schemeClr val="bg1"/>
                </a:solidFill>
                <a:latin typeface="Arial"/>
              </a:rPr>
              <a:t>	€ -XX m</a:t>
            </a:r>
          </a:p>
          <a:p>
            <a:pPr defTabSz="990600" eaLnBrk="0" hangingPunct="0">
              <a:lnSpc>
                <a:spcPct val="90000"/>
              </a:lnSpc>
              <a:tabLst>
                <a:tab pos="923925" algn="l"/>
              </a:tabLst>
            </a:pPr>
            <a:r>
              <a:rPr lang="en-US" sz="700" dirty="0" err="1" smtClean="0">
                <a:solidFill>
                  <a:schemeClr val="bg1"/>
                </a:solidFill>
                <a:latin typeface="Arial"/>
              </a:rPr>
              <a:t>xxxx</a:t>
            </a:r>
            <a:r>
              <a:rPr lang="en-US" sz="700" dirty="0" smtClean="0">
                <a:solidFill>
                  <a:schemeClr val="bg1"/>
                </a:solidFill>
                <a:latin typeface="Arial"/>
              </a:rPr>
              <a:t>	€ +XX m</a:t>
            </a:r>
          </a:p>
          <a:p>
            <a:pPr defTabSz="990600" eaLnBrk="0" hangingPunct="0">
              <a:lnSpc>
                <a:spcPct val="90000"/>
              </a:lnSpc>
              <a:tabLst>
                <a:tab pos="923925" algn="l"/>
              </a:tabLst>
            </a:pPr>
            <a:r>
              <a:rPr lang="en-US" sz="700" dirty="0" err="1" smtClean="0">
                <a:solidFill>
                  <a:schemeClr val="bg1"/>
                </a:solidFill>
                <a:latin typeface="Arial"/>
              </a:rPr>
              <a:t>xxxx</a:t>
            </a:r>
            <a:r>
              <a:rPr lang="en-US" sz="700" dirty="0" smtClean="0">
                <a:solidFill>
                  <a:schemeClr val="bg1"/>
                </a:solidFill>
                <a:latin typeface="Arial"/>
              </a:rPr>
              <a:t>	€ -XX m</a:t>
            </a:r>
          </a:p>
          <a:p>
            <a:pPr defTabSz="990600" eaLnBrk="0" hangingPunct="0">
              <a:lnSpc>
                <a:spcPct val="90000"/>
              </a:lnSpc>
              <a:tabLst>
                <a:tab pos="923925" algn="l"/>
              </a:tabLst>
            </a:pPr>
            <a:r>
              <a:rPr lang="en-US" sz="700" dirty="0" err="1" smtClean="0">
                <a:solidFill>
                  <a:schemeClr val="bg1"/>
                </a:solidFill>
                <a:latin typeface="Arial"/>
              </a:rPr>
              <a:t>xxxx</a:t>
            </a:r>
            <a:r>
              <a:rPr lang="en-US" sz="700" dirty="0" smtClean="0">
                <a:solidFill>
                  <a:schemeClr val="bg1"/>
                </a:solidFill>
                <a:latin typeface="Arial"/>
              </a:rPr>
              <a:t>	€ +XX m</a:t>
            </a:r>
          </a:p>
        </p:txBody>
      </p:sp>
      <p:cxnSp>
        <p:nvCxnSpPr>
          <p:cNvPr id="47" name="Gerade Verbindung mit Pfeil 46"/>
          <p:cNvCxnSpPr>
            <a:stCxn id="46" idx="0"/>
          </p:cNvCxnSpPr>
          <p:nvPr/>
        </p:nvCxnSpPr>
        <p:spPr>
          <a:xfrm flipV="1">
            <a:off x="6327058" y="4794129"/>
            <a:ext cx="154008" cy="455322"/>
          </a:xfrm>
          <a:prstGeom prst="straightConnector1">
            <a:avLst/>
          </a:prstGeom>
          <a:ln>
            <a:solidFill>
              <a:schemeClr val="accent4"/>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48" name="Gewinkelte Verbindung 47"/>
          <p:cNvCxnSpPr/>
          <p:nvPr/>
        </p:nvCxnSpPr>
        <p:spPr>
          <a:xfrm rot="16200000" flipH="1">
            <a:off x="3714626" y="1226276"/>
            <a:ext cx="316788" cy="1963501"/>
          </a:xfrm>
          <a:prstGeom prst="bentConnector3">
            <a:avLst>
              <a:gd name="adj1" fmla="val -42240"/>
            </a:avLst>
          </a:prstGeom>
          <a:ln>
            <a:solidFill>
              <a:schemeClr val="accent5"/>
            </a:solidFill>
            <a:tailEnd type="triangle" w="sm" len="sm"/>
          </a:ln>
        </p:spPr>
        <p:style>
          <a:lnRef idx="1">
            <a:schemeClr val="accent1"/>
          </a:lnRef>
          <a:fillRef idx="0">
            <a:schemeClr val="accent1"/>
          </a:fillRef>
          <a:effectRef idx="0">
            <a:schemeClr val="accent1"/>
          </a:effectRef>
          <a:fontRef idx="minor">
            <a:schemeClr val="tx1"/>
          </a:fontRef>
        </p:style>
      </p:cxnSp>
      <p:sp>
        <p:nvSpPr>
          <p:cNvPr id="49" name="Ellipse 48"/>
          <p:cNvSpPr/>
          <p:nvPr/>
        </p:nvSpPr>
        <p:spPr>
          <a:xfrm>
            <a:off x="6825892" y="1793772"/>
            <a:ext cx="643778" cy="230195"/>
          </a:xfrm>
          <a:prstGeom prst="ellipse">
            <a:avLst/>
          </a:prstGeom>
          <a:solidFill>
            <a:schemeClr val="accent5"/>
          </a:solidFill>
          <a:ln>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wrap="none" lIns="0" rIns="0" rtlCol="0" anchor="ctr"/>
          <a:lstStyle/>
          <a:p>
            <a:pPr algn="ctr">
              <a:buFontTx/>
              <a:buChar char="-"/>
            </a:pPr>
            <a:r>
              <a:rPr lang="en-US" sz="700" dirty="0" smtClean="0">
                <a:solidFill>
                  <a:schemeClr val="tx1"/>
                </a:solidFill>
              </a:rPr>
              <a:t>€ XX m</a:t>
            </a:r>
            <a:endParaRPr lang="en-US" sz="700" baseline="30000" dirty="0" smtClean="0">
              <a:solidFill>
                <a:schemeClr val="tx1"/>
              </a:solidFill>
            </a:endParaRPr>
          </a:p>
        </p:txBody>
      </p:sp>
      <p:sp>
        <p:nvSpPr>
          <p:cNvPr id="50" name="Ellipse 49"/>
          <p:cNvSpPr/>
          <p:nvPr/>
        </p:nvSpPr>
        <p:spPr>
          <a:xfrm>
            <a:off x="3472975" y="1812626"/>
            <a:ext cx="643778" cy="230195"/>
          </a:xfrm>
          <a:prstGeom prst="ellipse">
            <a:avLst/>
          </a:prstGeom>
          <a:solidFill>
            <a:schemeClr val="accent5"/>
          </a:solidFill>
          <a:ln>
            <a:solidFill>
              <a:srgbClr val="EAAA0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700" dirty="0" smtClean="0">
                <a:solidFill>
                  <a:schemeClr val="tx1"/>
                </a:solidFill>
              </a:rPr>
              <a:t>+ € XX m </a:t>
            </a:r>
          </a:p>
        </p:txBody>
      </p:sp>
      <p:sp>
        <p:nvSpPr>
          <p:cNvPr id="51" name="Rectangle 4"/>
          <p:cNvSpPr>
            <a:spLocks noChangeArrowheads="1"/>
          </p:cNvSpPr>
          <p:nvPr>
            <p:custDataLst>
              <p:tags r:id="rId7"/>
            </p:custDataLst>
          </p:nvPr>
        </p:nvSpPr>
        <p:spPr bwMode="gray">
          <a:xfrm>
            <a:off x="3007323" y="2103559"/>
            <a:ext cx="1703752" cy="281589"/>
          </a:xfrm>
          <a:prstGeom prst="rect">
            <a:avLst/>
          </a:prstGeom>
          <a:solidFill>
            <a:schemeClr val="accent4"/>
          </a:solidFill>
          <a:ln w="6350">
            <a:solidFill>
              <a:schemeClr val="accent4"/>
            </a:solidFill>
            <a:miter lim="800000"/>
            <a:headEnd/>
            <a:tailEnd/>
          </a:ln>
          <a:effectLst/>
        </p:spPr>
        <p:txBody>
          <a:bodyPr lIns="0" tIns="0" rIns="0" bIns="0" anchor="ctr" anchorCtr="1"/>
          <a:lstStyle/>
          <a:p>
            <a:pPr defTabSz="762000" eaLnBrk="0" hangingPunct="0">
              <a:lnSpc>
                <a:spcPct val="90000"/>
              </a:lnSpc>
            </a:pPr>
            <a:r>
              <a:rPr lang="en-US" sz="700" dirty="0" smtClean="0">
                <a:solidFill>
                  <a:schemeClr val="bg1"/>
                </a:solidFill>
                <a:latin typeface="Arial"/>
              </a:rPr>
              <a:t>Thereof:</a:t>
            </a:r>
          </a:p>
          <a:p>
            <a:pPr defTabSz="1200150" eaLnBrk="0" hangingPunct="0">
              <a:lnSpc>
                <a:spcPct val="90000"/>
              </a:lnSpc>
              <a:tabLst>
                <a:tab pos="1162050" algn="l"/>
                <a:tab pos="1181100" algn="l"/>
              </a:tabLst>
            </a:pPr>
            <a:r>
              <a:rPr lang="en-US" sz="700" dirty="0" smtClean="0">
                <a:solidFill>
                  <a:schemeClr val="bg1"/>
                </a:solidFill>
                <a:latin typeface="Arial"/>
              </a:rPr>
              <a:t>Investment payments	€ -XX m</a:t>
            </a:r>
            <a:br>
              <a:rPr lang="en-US" sz="700" dirty="0" smtClean="0">
                <a:solidFill>
                  <a:schemeClr val="bg1"/>
                </a:solidFill>
                <a:latin typeface="Arial"/>
              </a:rPr>
            </a:br>
            <a:r>
              <a:rPr lang="en-US" sz="700" dirty="0" smtClean="0">
                <a:solidFill>
                  <a:schemeClr val="bg1"/>
                </a:solidFill>
                <a:latin typeface="Arial"/>
              </a:rPr>
              <a:t>Sales revenues € +XX m</a:t>
            </a:r>
            <a:endParaRPr lang="en-US" sz="700" dirty="0">
              <a:solidFill>
                <a:schemeClr val="bg1"/>
              </a:solidFill>
              <a:latin typeface="Arial"/>
            </a:endParaRPr>
          </a:p>
        </p:txBody>
      </p:sp>
      <p:cxnSp>
        <p:nvCxnSpPr>
          <p:cNvPr id="52" name="Gerade Verbindung mit Pfeil 51"/>
          <p:cNvCxnSpPr>
            <a:stCxn id="51" idx="2"/>
          </p:cNvCxnSpPr>
          <p:nvPr/>
        </p:nvCxnSpPr>
        <p:spPr>
          <a:xfrm>
            <a:off x="3859199" y="2385148"/>
            <a:ext cx="69891" cy="228860"/>
          </a:xfrm>
          <a:prstGeom prst="straightConnector1">
            <a:avLst/>
          </a:prstGeom>
          <a:ln>
            <a:solidFill>
              <a:schemeClr val="accent4"/>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60" name="Rechteck 59"/>
          <p:cNvSpPr/>
          <p:nvPr/>
        </p:nvSpPr>
        <p:spPr>
          <a:xfrm>
            <a:off x="8849045" y="2876457"/>
            <a:ext cx="270858" cy="704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fik 10"/>
          <p:cNvPicPr>
            <a:picLocks noChangeAspect="1"/>
          </p:cNvPicPr>
          <p:nvPr>
            <p:custDataLst>
              <p:tags r:id="rId8"/>
            </p:custDataLst>
          </p:nvPr>
        </p:nvPicPr>
        <p:blipFill>
          <a:blip r:embed="rId12"/>
          <a:stretch>
            <a:fillRect/>
          </a:stretch>
        </p:blipFill>
        <p:spPr>
          <a:xfrm>
            <a:off x="-2537292" y="1422400"/>
            <a:ext cx="1975275" cy="2219136"/>
          </a:xfrm>
          <a:prstGeom prst="rect">
            <a:avLst/>
          </a:prstGeom>
        </p:spPr>
      </p:pic>
      <p:pic>
        <p:nvPicPr>
          <p:cNvPr id="44" name="Grafik 43"/>
          <p:cNvPicPr>
            <a:picLocks noChangeAspect="1"/>
          </p:cNvPicPr>
          <p:nvPr>
            <p:custDataLst>
              <p:tags r:id="rId9"/>
            </p:custDataLst>
          </p:nvPr>
        </p:nvPicPr>
        <p:blipFill>
          <a:blip r:embed="rId13"/>
          <a:stretch>
            <a:fillRect/>
          </a:stretch>
        </p:blipFill>
        <p:spPr>
          <a:xfrm>
            <a:off x="2214212" y="2012412"/>
            <a:ext cx="7593694" cy="2796714"/>
          </a:xfrm>
          <a:prstGeom prst="rect">
            <a:avLst/>
          </a:prstGeom>
        </p:spPr>
      </p:pic>
    </p:spTree>
    <p:extLst>
      <p:ext uri="{BB962C8B-B14F-4D97-AF65-F5344CB8AC3E}">
        <p14:creationId xmlns:p14="http://schemas.microsoft.com/office/powerpoint/2010/main" val="61210736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Grafik 59"/>
          <p:cNvPicPr>
            <a:picLocks noChangeAspect="1"/>
          </p:cNvPicPr>
          <p:nvPr>
            <p:custDataLst>
              <p:tags r:id="rId1"/>
            </p:custDataLst>
          </p:nvPr>
        </p:nvPicPr>
        <p:blipFill rotWithShape="1">
          <a:blip r:embed="rId26"/>
          <a:srcRect l="2557" t="8046" b="19915"/>
          <a:stretch/>
        </p:blipFill>
        <p:spPr>
          <a:xfrm>
            <a:off x="2498622" y="1582563"/>
            <a:ext cx="6544794" cy="2700164"/>
          </a:xfrm>
          <a:prstGeom prst="rect">
            <a:avLst/>
          </a:prstGeom>
        </p:spPr>
      </p:pic>
      <p:sp>
        <p:nvSpPr>
          <p:cNvPr id="6" name="Textplatzhalter 5"/>
          <p:cNvSpPr>
            <a:spLocks noGrp="1"/>
          </p:cNvSpPr>
          <p:nvPr>
            <p:ph type="body" sz="quarter" idx="10"/>
          </p:nvPr>
        </p:nvSpPr>
        <p:spPr/>
        <p:txBody>
          <a:bodyPr/>
          <a:lstStyle/>
          <a:p>
            <a:r>
              <a:rPr lang="en-US" b="0" dirty="0"/>
              <a:t>Compulsory content:</a:t>
            </a:r>
          </a:p>
          <a:p>
            <a:pPr lvl="2"/>
            <a:r>
              <a:rPr lang="en-US" dirty="0"/>
              <a:t>Peak financing need (how much, when)</a:t>
            </a:r>
          </a:p>
          <a:p>
            <a:pPr lvl="2"/>
            <a:r>
              <a:rPr lang="en-US" dirty="0"/>
              <a:t>Assumptions on risk premiums and working liquidity (how much, why)</a:t>
            </a:r>
          </a:p>
        </p:txBody>
      </p:sp>
      <p:sp>
        <p:nvSpPr>
          <p:cNvPr id="4" name="Titel 3"/>
          <p:cNvSpPr>
            <a:spLocks noGrp="1"/>
          </p:cNvSpPr>
          <p:nvPr>
            <p:ph type="title"/>
          </p:nvPr>
        </p:nvSpPr>
        <p:spPr/>
        <p:txBody>
          <a:bodyPr/>
          <a:lstStyle/>
          <a:p>
            <a:r>
              <a:rPr lang="en-US" dirty="0" smtClean="0"/>
              <a:t>5. Determination of the peak liquidity needs</a:t>
            </a:r>
            <a:endParaRPr lang="en-US" dirty="0"/>
          </a:p>
        </p:txBody>
      </p:sp>
      <p:sp>
        <p:nvSpPr>
          <p:cNvPr id="3" name="Textplatzhalter 2"/>
          <p:cNvSpPr>
            <a:spLocks noGrp="1"/>
          </p:cNvSpPr>
          <p:nvPr>
            <p:ph type="body" sz="quarter" idx="13"/>
          </p:nvPr>
        </p:nvSpPr>
        <p:spPr/>
        <p:txBody>
          <a:bodyPr/>
          <a:lstStyle/>
          <a:p>
            <a:r>
              <a:rPr lang="en-US" dirty="0"/>
              <a:t>Cash Management</a:t>
            </a:r>
          </a:p>
        </p:txBody>
      </p:sp>
      <p:sp>
        <p:nvSpPr>
          <p:cNvPr id="7" name="Textfeld 6"/>
          <p:cNvSpPr txBox="1">
            <a:spLocks/>
          </p:cNvSpPr>
          <p:nvPr/>
        </p:nvSpPr>
        <p:spPr>
          <a:xfrm rot="364548">
            <a:off x="7611899" y="957279"/>
            <a:ext cx="1830066" cy="282000"/>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wrap="square" lIns="0" tIns="0" rIns="0" bIns="0" rtlCol="0" anchor="ctr">
            <a:noAutofit/>
          </a:bodyPr>
          <a:lstStyle/>
          <a:p>
            <a:pPr algn="ctr"/>
            <a:r>
              <a:rPr lang="en-US" sz="900" b="1" dirty="0" smtClean="0">
                <a:latin typeface="Arial" pitchFamily="34" charset="0"/>
                <a:cs typeface="Arial" pitchFamily="34" charset="0"/>
              </a:rPr>
              <a:t>Alternative 1</a:t>
            </a:r>
          </a:p>
        </p:txBody>
      </p:sp>
      <p:sp>
        <p:nvSpPr>
          <p:cNvPr id="76" name="Text Placeholder 12"/>
          <p:cNvSpPr txBox="1">
            <a:spLocks/>
          </p:cNvSpPr>
          <p:nvPr>
            <p:custDataLst>
              <p:tags r:id="rId2"/>
            </p:custDataLst>
          </p:nvPr>
        </p:nvSpPr>
        <p:spPr>
          <a:xfrm>
            <a:off x="2447922" y="1422400"/>
            <a:ext cx="6959272"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Determination of the amount and time of the peak financing needs</a:t>
            </a:r>
          </a:p>
        </p:txBody>
      </p:sp>
      <p:grpSp>
        <p:nvGrpSpPr>
          <p:cNvPr id="43" name="Group 2"/>
          <p:cNvGrpSpPr/>
          <p:nvPr>
            <p:custDataLst>
              <p:tags r:id="rId3"/>
            </p:custDataLst>
          </p:nvPr>
        </p:nvGrpSpPr>
        <p:grpSpPr>
          <a:xfrm>
            <a:off x="2473169" y="1599986"/>
            <a:ext cx="6401633" cy="2760977"/>
            <a:chOff x="-739060" y="5561012"/>
            <a:chExt cx="2157987" cy="1624013"/>
          </a:xfrm>
        </p:grpSpPr>
        <p:sp>
          <p:nvSpPr>
            <p:cNvPr id="44" name="Rectangle 2"/>
            <p:cNvSpPr>
              <a:spLocks noChangeArrowheads="1"/>
            </p:cNvSpPr>
            <p:nvPr>
              <p:custDataLst>
                <p:tags r:id="rId22"/>
              </p:custDataLst>
            </p:nvPr>
          </p:nvSpPr>
          <p:spPr bwMode="auto">
            <a:xfrm>
              <a:off x="168281" y="5561012"/>
              <a:ext cx="1250646" cy="1624013"/>
            </a:xfrm>
            <a:prstGeom prst="rect">
              <a:avLst/>
            </a:prstGeom>
            <a:noFill/>
            <a:ln w="6350" algn="ctr">
              <a:solidFill>
                <a:srgbClr val="009A44"/>
              </a:solidFill>
              <a:miter lim="800000"/>
              <a:headEnd type="none" w="sm" len="sm"/>
              <a:tailEnd type="none" w="sm" len="sm"/>
            </a:ln>
            <a:effectLst/>
          </p:spPr>
          <p:txBody>
            <a:bodyPr wrap="none" lIns="54000" tIns="54000" rIns="54000" bIns="36000" anchor="t" anchorCtr="0"/>
            <a:lstStyle/>
            <a:p>
              <a:pPr algn="ctr" defTabSz="762000" eaLnBrk="0" hangingPunct="0"/>
              <a:r>
                <a:rPr lang="en-US" sz="1000" dirty="0" smtClean="0"/>
                <a:t>Plan</a:t>
              </a:r>
              <a:endParaRPr lang="en-US" sz="1000" dirty="0"/>
            </a:p>
          </p:txBody>
        </p:sp>
        <p:sp>
          <p:nvSpPr>
            <p:cNvPr id="45" name="Rectangle 2"/>
            <p:cNvSpPr>
              <a:spLocks noChangeArrowheads="1"/>
            </p:cNvSpPr>
            <p:nvPr>
              <p:custDataLst>
                <p:tags r:id="rId23"/>
              </p:custDataLst>
            </p:nvPr>
          </p:nvSpPr>
          <p:spPr bwMode="auto">
            <a:xfrm>
              <a:off x="-739060" y="5561012"/>
              <a:ext cx="898626" cy="1624013"/>
            </a:xfrm>
            <a:prstGeom prst="rect">
              <a:avLst/>
            </a:prstGeom>
            <a:noFill/>
            <a:ln w="6350" algn="ctr">
              <a:solidFill>
                <a:srgbClr val="BC204B"/>
              </a:solidFill>
              <a:miter lim="800000"/>
              <a:headEnd type="none" w="sm" len="sm"/>
              <a:tailEnd type="none" w="sm" len="sm"/>
            </a:ln>
            <a:effectLst/>
          </p:spPr>
          <p:txBody>
            <a:bodyPr wrap="none" lIns="54000" tIns="54000" rIns="54000" bIns="36000" anchor="t" anchorCtr="0"/>
            <a:lstStyle/>
            <a:p>
              <a:pPr algn="ctr" defTabSz="762000" eaLnBrk="0" hangingPunct="0"/>
              <a:r>
                <a:rPr lang="en-US" sz="1000" dirty="0" smtClean="0"/>
                <a:t>Actual</a:t>
              </a:r>
              <a:endParaRPr lang="en-US" sz="1000" dirty="0"/>
            </a:p>
          </p:txBody>
        </p:sp>
      </p:grpSp>
      <p:grpSp>
        <p:nvGrpSpPr>
          <p:cNvPr id="54" name="Gruppieren 53"/>
          <p:cNvGrpSpPr>
            <a:grpSpLocks noChangeAspect="1"/>
          </p:cNvGrpSpPr>
          <p:nvPr/>
        </p:nvGrpSpPr>
        <p:grpSpPr>
          <a:xfrm>
            <a:off x="5712349" y="1697494"/>
            <a:ext cx="3697326" cy="1985678"/>
            <a:chOff x="-5564202" y="1966945"/>
            <a:chExt cx="1705490" cy="915946"/>
          </a:xfrm>
        </p:grpSpPr>
        <p:cxnSp>
          <p:nvCxnSpPr>
            <p:cNvPr id="55" name="Gerade Verbindung 51"/>
            <p:cNvCxnSpPr/>
            <p:nvPr>
              <p:custDataLst>
                <p:tags r:id="rId14"/>
              </p:custDataLst>
            </p:nvPr>
          </p:nvCxnSpPr>
          <p:spPr>
            <a:xfrm flipH="1">
              <a:off x="-4787597" y="1966945"/>
              <a:ext cx="1473" cy="505776"/>
            </a:xfrm>
            <a:prstGeom prst="line">
              <a:avLst/>
            </a:prstGeom>
            <a:ln w="9525">
              <a:solidFill>
                <a:schemeClr val="bg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6" name="Gerade Verbindung 52"/>
            <p:cNvCxnSpPr/>
            <p:nvPr>
              <p:custDataLst>
                <p:tags r:id="rId15"/>
              </p:custDataLst>
            </p:nvPr>
          </p:nvCxnSpPr>
          <p:spPr>
            <a:xfrm>
              <a:off x="-4611490" y="1966945"/>
              <a:ext cx="10382" cy="750175"/>
            </a:xfrm>
            <a:prstGeom prst="line">
              <a:avLst/>
            </a:prstGeom>
            <a:ln w="9525">
              <a:solidFill>
                <a:schemeClr val="bg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7" name="Gerade Verbindung 53"/>
            <p:cNvCxnSpPr/>
            <p:nvPr>
              <p:custDataLst>
                <p:tags r:id="rId16"/>
              </p:custDataLst>
            </p:nvPr>
          </p:nvCxnSpPr>
          <p:spPr>
            <a:xfrm flipH="1">
              <a:off x="-4439739" y="1966945"/>
              <a:ext cx="2885" cy="862669"/>
            </a:xfrm>
            <a:prstGeom prst="line">
              <a:avLst/>
            </a:prstGeom>
            <a:ln w="9525">
              <a:solidFill>
                <a:schemeClr val="bg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8" name="Gerade Verbindung 54"/>
            <p:cNvCxnSpPr/>
            <p:nvPr>
              <p:custDataLst>
                <p:tags r:id="rId17"/>
              </p:custDataLst>
            </p:nvPr>
          </p:nvCxnSpPr>
          <p:spPr>
            <a:xfrm flipH="1">
              <a:off x="-4259034" y="1966945"/>
              <a:ext cx="451" cy="907845"/>
            </a:xfrm>
            <a:prstGeom prst="line">
              <a:avLst/>
            </a:prstGeom>
            <a:ln w="9525">
              <a:solidFill>
                <a:schemeClr val="bg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sp>
          <p:nvSpPr>
            <p:cNvPr id="64" name="Textfeld 63"/>
            <p:cNvSpPr txBox="1"/>
            <p:nvPr>
              <p:custDataLst>
                <p:tags r:id="rId18"/>
              </p:custDataLst>
            </p:nvPr>
          </p:nvSpPr>
          <p:spPr>
            <a:xfrm>
              <a:off x="-5564202" y="2313380"/>
              <a:ext cx="351612" cy="191659"/>
            </a:xfrm>
            <a:prstGeom prst="rect">
              <a:avLst/>
            </a:prstGeom>
            <a:noFill/>
          </p:spPr>
          <p:txBody>
            <a:bodyPr wrap="square" lIns="0" tIns="0" rIns="0" bIns="0" rtlCol="0">
              <a:spAutoFit/>
            </a:bodyPr>
            <a:lstStyle/>
            <a:p>
              <a:r>
                <a:rPr lang="en-US" sz="900" dirty="0" smtClean="0">
                  <a:solidFill>
                    <a:schemeClr val="tx2"/>
                  </a:solidFill>
                  <a:cs typeface="Arial" pitchFamily="34" charset="0"/>
                </a:rPr>
                <a:t>Company planning </a:t>
              </a:r>
            </a:p>
            <a:p>
              <a:r>
                <a:rPr lang="en-US" sz="900" dirty="0" smtClean="0">
                  <a:solidFill>
                    <a:schemeClr val="tx2"/>
                  </a:solidFill>
                  <a:cs typeface="Arial" pitchFamily="34" charset="0"/>
                </a:rPr>
                <a:t> (Feb. 20X2)</a:t>
              </a:r>
            </a:p>
          </p:txBody>
        </p:sp>
        <p:cxnSp>
          <p:nvCxnSpPr>
            <p:cNvPr id="66" name="Gerade Verbindung 70"/>
            <p:cNvCxnSpPr/>
            <p:nvPr>
              <p:custDataLst>
                <p:tags r:id="rId19"/>
              </p:custDataLst>
            </p:nvPr>
          </p:nvCxnSpPr>
          <p:spPr>
            <a:xfrm flipH="1">
              <a:off x="-5336067" y="2190756"/>
              <a:ext cx="103671" cy="155507"/>
            </a:xfrm>
            <a:prstGeom prst="line">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69" name="Gerade Verbindung mit Pfeil 68"/>
            <p:cNvCxnSpPr/>
            <p:nvPr/>
          </p:nvCxnSpPr>
          <p:spPr>
            <a:xfrm>
              <a:off x="-4002229" y="2112370"/>
              <a:ext cx="0" cy="604749"/>
            </a:xfrm>
            <a:prstGeom prst="straightConnector1">
              <a:avLst/>
            </a:prstGeom>
            <a:ln>
              <a:solidFill>
                <a:schemeClr val="bg2">
                  <a:lumMod val="75000"/>
                </a:schemeClr>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sp>
          <p:nvSpPr>
            <p:cNvPr id="70" name="Rechteck 69"/>
            <p:cNvSpPr/>
            <p:nvPr/>
          </p:nvSpPr>
          <p:spPr>
            <a:xfrm>
              <a:off x="-3986777" y="2389391"/>
              <a:ext cx="86393" cy="51836"/>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smtClean="0">
                  <a:solidFill>
                    <a:schemeClr val="tx1"/>
                  </a:solidFill>
                </a:rPr>
                <a:t>XX</a:t>
              </a:r>
              <a:endParaRPr lang="en-US" sz="900" dirty="0">
                <a:solidFill>
                  <a:schemeClr val="tx1"/>
                </a:solidFill>
              </a:endParaRPr>
            </a:p>
          </p:txBody>
        </p:sp>
        <p:cxnSp>
          <p:nvCxnSpPr>
            <p:cNvPr id="71" name="Gerade Verbindung 79"/>
            <p:cNvCxnSpPr/>
            <p:nvPr/>
          </p:nvCxnSpPr>
          <p:spPr>
            <a:xfrm>
              <a:off x="-4064004" y="2103189"/>
              <a:ext cx="115957" cy="0"/>
            </a:xfrm>
            <a:prstGeom prst="line">
              <a:avLst/>
            </a:prstGeom>
            <a:ln w="12700" cmpd="thickThin">
              <a:solidFill>
                <a:srgbClr val="747678"/>
              </a:solidFill>
              <a:prstDash val="solid"/>
            </a:ln>
          </p:spPr>
          <p:style>
            <a:lnRef idx="1">
              <a:schemeClr val="accent1"/>
            </a:lnRef>
            <a:fillRef idx="0">
              <a:schemeClr val="accent1"/>
            </a:fillRef>
            <a:effectRef idx="0">
              <a:schemeClr val="accent1"/>
            </a:effectRef>
            <a:fontRef idx="minor">
              <a:schemeClr val="tx1"/>
            </a:fontRef>
          </p:style>
        </p:cxnSp>
        <p:cxnSp>
          <p:nvCxnSpPr>
            <p:cNvPr id="72" name="Gerade Verbindung 80"/>
            <p:cNvCxnSpPr/>
            <p:nvPr/>
          </p:nvCxnSpPr>
          <p:spPr>
            <a:xfrm>
              <a:off x="-4064004" y="2725888"/>
              <a:ext cx="115957" cy="0"/>
            </a:xfrm>
            <a:prstGeom prst="line">
              <a:avLst/>
            </a:prstGeom>
            <a:ln w="12700" cmpd="thickThin">
              <a:solidFill>
                <a:srgbClr val="747678"/>
              </a:solidFill>
              <a:prstDash val="solid"/>
            </a:ln>
          </p:spPr>
          <p:style>
            <a:lnRef idx="1">
              <a:schemeClr val="accent1"/>
            </a:lnRef>
            <a:fillRef idx="0">
              <a:schemeClr val="accent1"/>
            </a:fillRef>
            <a:effectRef idx="0">
              <a:schemeClr val="accent1"/>
            </a:effectRef>
            <a:fontRef idx="minor">
              <a:schemeClr val="tx1"/>
            </a:fontRef>
          </p:style>
        </p:cxnSp>
        <p:cxnSp>
          <p:nvCxnSpPr>
            <p:cNvPr id="74" name="Gerade Verbindung 85"/>
            <p:cNvCxnSpPr/>
            <p:nvPr/>
          </p:nvCxnSpPr>
          <p:spPr>
            <a:xfrm>
              <a:off x="-4064004" y="2790926"/>
              <a:ext cx="115957" cy="0"/>
            </a:xfrm>
            <a:prstGeom prst="line">
              <a:avLst/>
            </a:prstGeom>
            <a:ln w="12700" cmpd="thickThin">
              <a:solidFill>
                <a:srgbClr val="747678"/>
              </a:solidFill>
              <a:prstDash val="solid"/>
            </a:ln>
          </p:spPr>
          <p:style>
            <a:lnRef idx="1">
              <a:schemeClr val="accent1"/>
            </a:lnRef>
            <a:fillRef idx="0">
              <a:schemeClr val="accent1"/>
            </a:fillRef>
            <a:effectRef idx="0">
              <a:schemeClr val="accent1"/>
            </a:effectRef>
            <a:fontRef idx="minor">
              <a:schemeClr val="tx1"/>
            </a:fontRef>
          </p:style>
        </p:cxnSp>
        <p:cxnSp>
          <p:nvCxnSpPr>
            <p:cNvPr id="75" name="Gerade Verbindung mit Pfeil 74"/>
            <p:cNvCxnSpPr/>
            <p:nvPr/>
          </p:nvCxnSpPr>
          <p:spPr>
            <a:xfrm>
              <a:off x="-4002229" y="2722276"/>
              <a:ext cx="0" cy="69122"/>
            </a:xfrm>
            <a:prstGeom prst="straightConnector1">
              <a:avLst/>
            </a:prstGeom>
            <a:ln>
              <a:solidFill>
                <a:schemeClr val="bg2">
                  <a:lumMod val="75000"/>
                </a:schemeClr>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sp>
          <p:nvSpPr>
            <p:cNvPr id="77" name="Rechteck 76"/>
            <p:cNvSpPr/>
            <p:nvPr/>
          </p:nvSpPr>
          <p:spPr>
            <a:xfrm>
              <a:off x="-3994416" y="2730977"/>
              <a:ext cx="135704" cy="51043"/>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smtClean="0">
                  <a:solidFill>
                    <a:schemeClr val="tx1"/>
                  </a:solidFill>
                </a:rPr>
                <a:t>+1.0</a:t>
              </a:r>
              <a:endParaRPr lang="en-US" sz="900" dirty="0">
                <a:solidFill>
                  <a:schemeClr val="tx1"/>
                </a:solidFill>
              </a:endParaRPr>
            </a:p>
          </p:txBody>
        </p:sp>
        <p:sp>
          <p:nvSpPr>
            <p:cNvPr id="78" name="Rechteck 77"/>
            <p:cNvSpPr/>
            <p:nvPr/>
          </p:nvSpPr>
          <p:spPr>
            <a:xfrm>
              <a:off x="-4067788" y="2813769"/>
              <a:ext cx="138244" cy="69122"/>
            </a:xfrm>
            <a:prstGeom prst="rect">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smtClean="0">
                  <a:solidFill>
                    <a:schemeClr val="tx1"/>
                  </a:solidFill>
                </a:rPr>
                <a:t>14.0</a:t>
              </a:r>
              <a:endParaRPr lang="en-US" sz="900" b="1" dirty="0">
                <a:solidFill>
                  <a:schemeClr val="tx1"/>
                </a:solidFill>
              </a:endParaRPr>
            </a:p>
          </p:txBody>
        </p:sp>
        <p:sp>
          <p:nvSpPr>
            <p:cNvPr id="80" name="Textfeld 79"/>
            <p:cNvSpPr txBox="1"/>
            <p:nvPr>
              <p:custDataLst>
                <p:tags r:id="rId20"/>
              </p:custDataLst>
            </p:nvPr>
          </p:nvSpPr>
          <p:spPr>
            <a:xfrm>
              <a:off x="-5232395" y="2515612"/>
              <a:ext cx="351612" cy="191659"/>
            </a:xfrm>
            <a:prstGeom prst="rect">
              <a:avLst/>
            </a:prstGeom>
            <a:noFill/>
          </p:spPr>
          <p:txBody>
            <a:bodyPr wrap="square" lIns="0" tIns="0" rIns="0" bIns="0" rtlCol="0">
              <a:spAutoFit/>
            </a:bodyPr>
            <a:lstStyle/>
            <a:p>
              <a:r>
                <a:rPr lang="en-US" sz="900" dirty="0" smtClean="0">
                  <a:solidFill>
                    <a:schemeClr val="accent2"/>
                  </a:solidFill>
                  <a:cs typeface="Arial" pitchFamily="34" charset="0"/>
                </a:rPr>
                <a:t>Company planning</a:t>
              </a:r>
            </a:p>
            <a:p>
              <a:r>
                <a:rPr lang="en-US" sz="900" dirty="0" smtClean="0">
                  <a:solidFill>
                    <a:schemeClr val="accent2"/>
                  </a:solidFill>
                  <a:cs typeface="Arial" pitchFamily="34" charset="0"/>
                </a:rPr>
                <a:t>(Oct. 20X1)</a:t>
              </a:r>
            </a:p>
          </p:txBody>
        </p:sp>
        <p:cxnSp>
          <p:nvCxnSpPr>
            <p:cNvPr id="81" name="Gerade Verbindung 93"/>
            <p:cNvCxnSpPr/>
            <p:nvPr>
              <p:custDataLst>
                <p:tags r:id="rId21"/>
              </p:custDataLst>
            </p:nvPr>
          </p:nvCxnSpPr>
          <p:spPr>
            <a:xfrm flipH="1">
              <a:off x="-5023598" y="2349651"/>
              <a:ext cx="204699" cy="186770"/>
            </a:xfrm>
            <a:prstGeom prst="line">
              <a:avLst/>
            </a:prstGeom>
            <a:ln>
              <a:solidFill>
                <a:srgbClr val="747678"/>
              </a:solidFill>
            </a:ln>
          </p:spPr>
          <p:style>
            <a:lnRef idx="1">
              <a:schemeClr val="accent1"/>
            </a:lnRef>
            <a:fillRef idx="0">
              <a:schemeClr val="accent1"/>
            </a:fillRef>
            <a:effectRef idx="0">
              <a:schemeClr val="accent1"/>
            </a:effectRef>
            <a:fontRef idx="minor">
              <a:schemeClr val="tx1"/>
            </a:fontRef>
          </p:style>
        </p:cxnSp>
      </p:grpSp>
      <p:grpSp>
        <p:nvGrpSpPr>
          <p:cNvPr id="83" name="Gruppieren 82"/>
          <p:cNvGrpSpPr/>
          <p:nvPr/>
        </p:nvGrpSpPr>
        <p:grpSpPr>
          <a:xfrm>
            <a:off x="8505656" y="1564786"/>
            <a:ext cx="864096" cy="1048528"/>
            <a:chOff x="8769424" y="1696838"/>
            <a:chExt cx="864096" cy="1048528"/>
          </a:xfrm>
          <a:solidFill>
            <a:schemeClr val="accent4"/>
          </a:solidFill>
        </p:grpSpPr>
        <p:sp>
          <p:nvSpPr>
            <p:cNvPr id="84" name="Rectangle 4"/>
            <p:cNvSpPr>
              <a:spLocks noChangeArrowheads="1"/>
            </p:cNvSpPr>
            <p:nvPr>
              <p:custDataLst>
                <p:tags r:id="rId13"/>
              </p:custDataLst>
            </p:nvPr>
          </p:nvSpPr>
          <p:spPr bwMode="gray">
            <a:xfrm>
              <a:off x="8769424" y="1696838"/>
              <a:ext cx="864096" cy="292002"/>
            </a:xfrm>
            <a:prstGeom prst="rect">
              <a:avLst/>
            </a:prstGeom>
            <a:grpFill/>
            <a:ln w="6350">
              <a:solidFill>
                <a:schemeClr val="accent4"/>
              </a:solidFill>
              <a:miter lim="800000"/>
              <a:headEnd/>
              <a:tailEnd/>
            </a:ln>
            <a:effectLst/>
          </p:spPr>
          <p:txBody>
            <a:bodyPr lIns="54000" tIns="54000" rIns="54000" bIns="54000" anchor="ctr" anchorCtr="1"/>
            <a:lstStyle/>
            <a:p>
              <a:r>
                <a:rPr lang="en-US" sz="700" b="1" dirty="0" smtClean="0">
                  <a:solidFill>
                    <a:schemeClr val="bg1"/>
                  </a:solidFill>
                  <a:latin typeface="Arial" pitchFamily="34" charset="0"/>
                  <a:cs typeface="Arial" pitchFamily="34" charset="0"/>
                </a:rPr>
                <a:t>Shortfall:</a:t>
              </a:r>
            </a:p>
            <a:p>
              <a:r>
                <a:rPr lang="en-US" sz="700" dirty="0" smtClean="0">
                  <a:solidFill>
                    <a:schemeClr val="bg1"/>
                  </a:solidFill>
                  <a:latin typeface="Arial" pitchFamily="34" charset="0"/>
                  <a:cs typeface="Arial" pitchFamily="34" charset="0"/>
                </a:rPr>
                <a:t>€-XX m</a:t>
              </a:r>
            </a:p>
          </p:txBody>
        </p:sp>
        <p:cxnSp>
          <p:nvCxnSpPr>
            <p:cNvPr id="85" name="Straight Arrow Connector 6"/>
            <p:cNvCxnSpPr>
              <a:stCxn id="84" idx="2"/>
              <a:endCxn id="70" idx="0"/>
            </p:cNvCxnSpPr>
            <p:nvPr/>
          </p:nvCxnSpPr>
          <p:spPr bwMode="gray">
            <a:xfrm>
              <a:off x="9201472" y="1988840"/>
              <a:ext cx="296776" cy="756526"/>
            </a:xfrm>
            <a:prstGeom prst="straightConnector1">
              <a:avLst/>
            </a:prstGeom>
            <a:grpFill/>
            <a:ln>
              <a:solidFill>
                <a:schemeClr val="accent4"/>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grpSp>
      <p:sp>
        <p:nvSpPr>
          <p:cNvPr id="86" name="Rectangle 4"/>
          <p:cNvSpPr>
            <a:spLocks noChangeArrowheads="1"/>
          </p:cNvSpPr>
          <p:nvPr>
            <p:custDataLst>
              <p:tags r:id="rId4"/>
            </p:custDataLst>
          </p:nvPr>
        </p:nvSpPr>
        <p:spPr bwMode="gray">
          <a:xfrm>
            <a:off x="5230232" y="3023331"/>
            <a:ext cx="679822" cy="426710"/>
          </a:xfrm>
          <a:prstGeom prst="rect">
            <a:avLst/>
          </a:prstGeom>
          <a:solidFill>
            <a:schemeClr val="accent4"/>
          </a:solidFill>
          <a:ln w="6350">
            <a:solidFill>
              <a:schemeClr val="accent4"/>
            </a:solidFill>
            <a:miter lim="800000"/>
            <a:headEnd/>
            <a:tailEnd/>
          </a:ln>
          <a:effectLst/>
        </p:spPr>
        <p:txBody>
          <a:bodyPr lIns="54000" tIns="54000" rIns="54000" bIns="54000" anchor="ctr" anchorCtr="1"/>
          <a:lstStyle/>
          <a:p>
            <a:pPr defTabSz="762000" eaLnBrk="0" hangingPunct="0">
              <a:lnSpc>
                <a:spcPct val="90000"/>
              </a:lnSpc>
            </a:pPr>
            <a:r>
              <a:rPr lang="en-US" sz="700" dirty="0" smtClean="0">
                <a:solidFill>
                  <a:schemeClr val="bg1"/>
                </a:solidFill>
              </a:rPr>
              <a:t>Beginning of shortfall as per planning Oct</a:t>
            </a:r>
            <a:r>
              <a:rPr lang="en-US" sz="700" dirty="0" smtClean="0">
                <a:solidFill>
                  <a:schemeClr val="bg1"/>
                </a:solidFill>
                <a:latin typeface="Arial"/>
              </a:rPr>
              <a:t>. 20X1</a:t>
            </a:r>
            <a:endParaRPr lang="en-US" sz="700" dirty="0">
              <a:solidFill>
                <a:schemeClr val="bg1"/>
              </a:solidFill>
              <a:latin typeface="Arial"/>
            </a:endParaRPr>
          </a:p>
        </p:txBody>
      </p:sp>
      <p:sp>
        <p:nvSpPr>
          <p:cNvPr id="87" name="Rectangle 4"/>
          <p:cNvSpPr>
            <a:spLocks noChangeArrowheads="1"/>
          </p:cNvSpPr>
          <p:nvPr>
            <p:custDataLst>
              <p:tags r:id="rId5"/>
            </p:custDataLst>
          </p:nvPr>
        </p:nvSpPr>
        <p:spPr bwMode="gray">
          <a:xfrm>
            <a:off x="7559245" y="1989667"/>
            <a:ext cx="1112382" cy="224025"/>
          </a:xfrm>
          <a:prstGeom prst="rect">
            <a:avLst/>
          </a:prstGeom>
          <a:solidFill>
            <a:schemeClr val="accent4"/>
          </a:solidFill>
          <a:ln w="6350">
            <a:solidFill>
              <a:schemeClr val="accent4"/>
            </a:solidFill>
            <a:miter lim="800000"/>
            <a:headEnd/>
            <a:tailEnd/>
          </a:ln>
          <a:effectLst/>
        </p:spPr>
        <p:txBody>
          <a:bodyPr lIns="54000" tIns="54000" rIns="54000" bIns="54000" anchor="ctr" anchorCtr="1"/>
          <a:lstStyle/>
          <a:p>
            <a:pPr defTabSz="762000" eaLnBrk="0" hangingPunct="0">
              <a:lnSpc>
                <a:spcPct val="90000"/>
              </a:lnSpc>
            </a:pPr>
            <a:r>
              <a:rPr lang="en-US" sz="700" dirty="0" smtClean="0">
                <a:solidFill>
                  <a:schemeClr val="bg1"/>
                </a:solidFill>
                <a:latin typeface="Arial"/>
              </a:rPr>
              <a:t>Beginning of shortfall as per planning Feb. 20x2</a:t>
            </a:r>
            <a:endParaRPr lang="en-US" sz="700" dirty="0">
              <a:solidFill>
                <a:schemeClr val="bg1"/>
              </a:solidFill>
              <a:latin typeface="Arial"/>
            </a:endParaRPr>
          </a:p>
        </p:txBody>
      </p:sp>
      <p:cxnSp>
        <p:nvCxnSpPr>
          <p:cNvPr id="88" name="Gerade Verbindung mit Pfeil 87"/>
          <p:cNvCxnSpPr>
            <a:stCxn id="87" idx="1"/>
            <a:endCxn id="95" idx="0"/>
          </p:cNvCxnSpPr>
          <p:nvPr/>
        </p:nvCxnSpPr>
        <p:spPr>
          <a:xfrm flipH="1">
            <a:off x="7363684" y="2101680"/>
            <a:ext cx="195561" cy="1011"/>
          </a:xfrm>
          <a:prstGeom prst="straightConnector1">
            <a:avLst/>
          </a:prstGeom>
          <a:ln>
            <a:solidFill>
              <a:schemeClr val="accent4"/>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89" name="Textfeld 88"/>
          <p:cNvSpPr txBox="1"/>
          <p:nvPr/>
        </p:nvSpPr>
        <p:spPr>
          <a:xfrm>
            <a:off x="8409184" y="4282726"/>
            <a:ext cx="864096" cy="215444"/>
          </a:xfrm>
          <a:prstGeom prst="rect">
            <a:avLst/>
          </a:prstGeom>
          <a:solidFill>
            <a:schemeClr val="accent4"/>
          </a:solidFill>
          <a:ln w="6350">
            <a:solidFill>
              <a:schemeClr val="accent4"/>
            </a:solidFill>
            <a:miter lim="800000"/>
            <a:headEnd/>
            <a:tailEnd/>
          </a:ln>
          <a:effectLst/>
        </p:spPr>
        <p:txBody>
          <a:bodyPr lIns="54000" tIns="54000" rIns="54000" bIns="54000" anchor="ctr" anchorCtr="1"/>
          <a:lstStyle>
            <a:defPPr>
              <a:defRPr lang="en-US"/>
            </a:defPPr>
            <a:lvl1pPr>
              <a:defRPr sz="700" b="1">
                <a:solidFill>
                  <a:schemeClr val="bg1"/>
                </a:solidFill>
                <a:latin typeface="Arial" pitchFamily="34" charset="0"/>
                <a:cs typeface="Arial" pitchFamily="34" charset="0"/>
              </a:defRPr>
            </a:lvl1pPr>
          </a:lstStyle>
          <a:p>
            <a:r>
              <a:rPr lang="en-US" dirty="0" smtClean="0"/>
              <a:t>Risk premium/ Working liquidity</a:t>
            </a:r>
            <a:endParaRPr lang="en-US" dirty="0"/>
          </a:p>
        </p:txBody>
      </p:sp>
      <p:cxnSp>
        <p:nvCxnSpPr>
          <p:cNvPr id="90" name="Gewinkelte Verbindung 89"/>
          <p:cNvCxnSpPr>
            <a:stCxn id="89" idx="3"/>
          </p:cNvCxnSpPr>
          <p:nvPr/>
        </p:nvCxnSpPr>
        <p:spPr>
          <a:xfrm flipV="1">
            <a:off x="9273280" y="3511582"/>
            <a:ext cx="46053" cy="878866"/>
          </a:xfrm>
          <a:prstGeom prst="bentConnector2">
            <a:avLst/>
          </a:prstGeom>
          <a:grpFill/>
          <a:ln>
            <a:solidFill>
              <a:schemeClr val="accent4"/>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sp>
        <p:nvSpPr>
          <p:cNvPr id="91" name="Ellipse 90"/>
          <p:cNvSpPr/>
          <p:nvPr/>
        </p:nvSpPr>
        <p:spPr>
          <a:xfrm>
            <a:off x="5203636" y="2861402"/>
            <a:ext cx="126000" cy="12600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700" b="1" dirty="0" smtClean="0">
                <a:solidFill>
                  <a:srgbClr val="FFFFFF"/>
                </a:solidFill>
              </a:rPr>
              <a:t>1</a:t>
            </a:r>
            <a:endParaRPr lang="en-US" sz="700" b="1" dirty="0">
              <a:solidFill>
                <a:srgbClr val="FFFFFF"/>
              </a:solidFill>
            </a:endParaRPr>
          </a:p>
        </p:txBody>
      </p:sp>
      <p:sp>
        <p:nvSpPr>
          <p:cNvPr id="92" name="Ellipse 91"/>
          <p:cNvSpPr/>
          <p:nvPr/>
        </p:nvSpPr>
        <p:spPr>
          <a:xfrm>
            <a:off x="7478518" y="1841686"/>
            <a:ext cx="126000" cy="12600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700" b="1" dirty="0" smtClean="0">
                <a:solidFill>
                  <a:srgbClr val="FFFFFF"/>
                </a:solidFill>
              </a:rPr>
              <a:t>2</a:t>
            </a:r>
            <a:endParaRPr lang="en-US" sz="700" b="1" dirty="0">
              <a:solidFill>
                <a:srgbClr val="FFFFFF"/>
              </a:solidFill>
            </a:endParaRPr>
          </a:p>
        </p:txBody>
      </p:sp>
      <p:sp>
        <p:nvSpPr>
          <p:cNvPr id="93" name="Ellipse 92"/>
          <p:cNvSpPr/>
          <p:nvPr/>
        </p:nvSpPr>
        <p:spPr>
          <a:xfrm>
            <a:off x="9224654" y="1886190"/>
            <a:ext cx="126000" cy="12600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700" b="1" dirty="0" smtClean="0">
                <a:solidFill>
                  <a:srgbClr val="FFFFFF"/>
                </a:solidFill>
              </a:rPr>
              <a:t>3</a:t>
            </a:r>
            <a:endParaRPr lang="en-US" sz="700" b="1" dirty="0">
              <a:solidFill>
                <a:srgbClr val="FFFFFF"/>
              </a:solidFill>
            </a:endParaRPr>
          </a:p>
        </p:txBody>
      </p:sp>
      <p:sp>
        <p:nvSpPr>
          <p:cNvPr id="94" name="Ellipse 93"/>
          <p:cNvSpPr/>
          <p:nvPr/>
        </p:nvSpPr>
        <p:spPr>
          <a:xfrm>
            <a:off x="8882684" y="3666807"/>
            <a:ext cx="126000" cy="126000"/>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700" b="1" dirty="0" smtClean="0">
                <a:solidFill>
                  <a:srgbClr val="FFFFFF"/>
                </a:solidFill>
              </a:rPr>
              <a:t>4</a:t>
            </a:r>
            <a:endParaRPr lang="en-US" sz="700" b="1" dirty="0">
              <a:solidFill>
                <a:srgbClr val="FFFFFF"/>
              </a:solidFill>
            </a:endParaRPr>
          </a:p>
        </p:txBody>
      </p:sp>
      <p:sp>
        <p:nvSpPr>
          <p:cNvPr id="95" name="Rounded Rectangle 4"/>
          <p:cNvSpPr/>
          <p:nvPr>
            <p:custDataLst>
              <p:tags r:id="rId6"/>
            </p:custDataLst>
          </p:nvPr>
        </p:nvSpPr>
        <p:spPr bwMode="gray">
          <a:xfrm rot="5400000">
            <a:off x="7077676" y="1947243"/>
            <a:ext cx="261121" cy="310895"/>
          </a:xfrm>
          <a:prstGeom prst="roundRect">
            <a:avLst>
              <a:gd name="adj" fmla="val 26588"/>
            </a:avLst>
          </a:prstGeom>
          <a:noFill/>
          <a:ln w="12700">
            <a:solidFill>
              <a:srgbClr val="9E303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
        <p:nvSpPr>
          <p:cNvPr id="96" name="Rounded Rectangle 4"/>
          <p:cNvSpPr/>
          <p:nvPr>
            <p:custDataLst>
              <p:tags r:id="rId7"/>
            </p:custDataLst>
          </p:nvPr>
        </p:nvSpPr>
        <p:spPr bwMode="gray">
          <a:xfrm rot="5400000">
            <a:off x="9007344" y="3456943"/>
            <a:ext cx="199572" cy="310895"/>
          </a:xfrm>
          <a:prstGeom prst="roundRect">
            <a:avLst>
              <a:gd name="adj" fmla="val 26588"/>
            </a:avLst>
          </a:prstGeom>
          <a:noFill/>
          <a:ln w="12700">
            <a:solidFill>
              <a:srgbClr val="9E303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
        <p:nvSpPr>
          <p:cNvPr id="97" name="Textplatzhalter 4"/>
          <p:cNvSpPr>
            <a:spLocks noGrp="1"/>
          </p:cNvSpPr>
          <p:nvPr>
            <p:ph type="body" sz="quarter" idx="12"/>
          </p:nvPr>
        </p:nvSpPr>
        <p:spPr>
          <a:xfrm>
            <a:off x="2456783" y="4407687"/>
            <a:ext cx="6994967" cy="1619114"/>
          </a:xfrm>
        </p:spPr>
        <p:txBody>
          <a:bodyPr/>
          <a:lstStyle/>
          <a:p>
            <a:pPr>
              <a:defRPr/>
            </a:pPr>
            <a:r>
              <a:rPr lang="en-US" dirty="0" smtClean="0"/>
              <a:t>General</a:t>
            </a:r>
          </a:p>
          <a:p>
            <a:pPr lvl="2">
              <a:defRPr/>
            </a:pPr>
            <a:r>
              <a:rPr lang="en-US" dirty="0" smtClean="0"/>
              <a:t>The development shown above of the mean cash on hand of the xxx shows a shortfall of €</a:t>
            </a:r>
            <a:r>
              <a:rPr lang="en-US" dirty="0" err="1" smtClean="0"/>
              <a:t>x.x</a:t>
            </a:r>
            <a:r>
              <a:rPr lang="en-US" dirty="0" smtClean="0"/>
              <a:t> m. At the end of xxx according to the planning of February 20xx. This sum contains €1.0 m for a risk premium and the working liquidity.</a:t>
            </a:r>
          </a:p>
          <a:p>
            <a:pPr lvl="1">
              <a:defRPr/>
            </a:pPr>
            <a:r>
              <a:rPr lang="en-US" b="1" dirty="0" smtClean="0"/>
              <a:t>Development of the cash on hand</a:t>
            </a:r>
          </a:p>
          <a:p>
            <a:pPr lvl="2">
              <a:defRPr/>
            </a:pPr>
            <a:r>
              <a:rPr lang="en-US" dirty="0" smtClean="0"/>
              <a:t>In accordance with the corporate planning from October 20xx a shortfall was already witnessed in November 20xx.</a:t>
            </a:r>
          </a:p>
          <a:p>
            <a:pPr lvl="2">
              <a:defRPr/>
            </a:pPr>
            <a:r>
              <a:rPr lang="en-US" dirty="0" smtClean="0"/>
              <a:t>By contrast the xxx witnessed a shortfall as per corporate planning from February 20xx only in June 20xx of €</a:t>
            </a:r>
            <a:r>
              <a:rPr lang="en-US" dirty="0" err="1" smtClean="0"/>
              <a:t>x.x</a:t>
            </a:r>
            <a:r>
              <a:rPr lang="en-US" dirty="0" smtClean="0"/>
              <a:t> m. </a:t>
            </a:r>
          </a:p>
          <a:p>
            <a:pPr lvl="2">
              <a:defRPr/>
            </a:pPr>
            <a:r>
              <a:rPr lang="en-US" dirty="0" smtClean="0"/>
              <a:t>The shortfall of xxx at the end of 20xx/xx will total €13.0m according to corporate planning from February 20xx. </a:t>
            </a:r>
          </a:p>
          <a:p>
            <a:pPr lvl="2">
              <a:defRPr/>
            </a:pPr>
            <a:r>
              <a:rPr lang="en-US" dirty="0" smtClean="0"/>
              <a:t>A risk premium of €1.0m will lead to an increase of the shortfall to €14.0m</a:t>
            </a:r>
          </a:p>
          <a:p>
            <a:pPr lvl="2">
              <a:defRPr/>
            </a:pPr>
            <a:endParaRPr lang="en-US" dirty="0" smtClean="0"/>
          </a:p>
          <a:p>
            <a:pPr lvl="2">
              <a:defRPr/>
            </a:pPr>
            <a:endParaRPr lang="en-US" dirty="0" smtClean="0"/>
          </a:p>
          <a:p>
            <a:endParaRPr lang="en-US" dirty="0"/>
          </a:p>
        </p:txBody>
      </p:sp>
      <p:sp>
        <p:nvSpPr>
          <p:cNvPr id="98" name="Ellipse 97"/>
          <p:cNvSpPr/>
          <p:nvPr>
            <p:custDataLst>
              <p:tags r:id="rId8"/>
            </p:custDataLst>
          </p:nvPr>
        </p:nvSpPr>
        <p:spPr bwMode="auto">
          <a:xfrm>
            <a:off x="2447993" y="5171889"/>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1</a:t>
            </a:r>
          </a:p>
        </p:txBody>
      </p:sp>
      <p:sp>
        <p:nvSpPr>
          <p:cNvPr id="99" name="Ellipse 98"/>
          <p:cNvSpPr/>
          <p:nvPr>
            <p:custDataLst>
              <p:tags r:id="rId9"/>
            </p:custDataLst>
          </p:nvPr>
        </p:nvSpPr>
        <p:spPr bwMode="auto">
          <a:xfrm>
            <a:off x="2447992" y="5393176"/>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2</a:t>
            </a:r>
          </a:p>
        </p:txBody>
      </p:sp>
      <p:sp>
        <p:nvSpPr>
          <p:cNvPr id="100" name="Ellipse 99"/>
          <p:cNvSpPr/>
          <p:nvPr>
            <p:custDataLst>
              <p:tags r:id="rId10"/>
            </p:custDataLst>
          </p:nvPr>
        </p:nvSpPr>
        <p:spPr bwMode="auto">
          <a:xfrm>
            <a:off x="2447992" y="5605673"/>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3</a:t>
            </a:r>
          </a:p>
        </p:txBody>
      </p:sp>
      <p:sp>
        <p:nvSpPr>
          <p:cNvPr id="101" name="Ellipse 100"/>
          <p:cNvSpPr/>
          <p:nvPr>
            <p:custDataLst>
              <p:tags r:id="rId11"/>
            </p:custDataLst>
          </p:nvPr>
        </p:nvSpPr>
        <p:spPr bwMode="auto">
          <a:xfrm>
            <a:off x="2456784" y="5816484"/>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4</a:t>
            </a:r>
          </a:p>
        </p:txBody>
      </p:sp>
      <p:pic>
        <p:nvPicPr>
          <p:cNvPr id="9" name="Grafik 8"/>
          <p:cNvPicPr>
            <a:picLocks noChangeAspect="1"/>
          </p:cNvPicPr>
          <p:nvPr>
            <p:custDataLst>
              <p:tags r:id="rId12"/>
            </p:custDataLst>
          </p:nvPr>
        </p:nvPicPr>
        <p:blipFill>
          <a:blip r:embed="rId27"/>
          <a:stretch>
            <a:fillRect/>
          </a:stretch>
        </p:blipFill>
        <p:spPr>
          <a:xfrm>
            <a:off x="-2799239" y="1422400"/>
            <a:ext cx="1956986" cy="2225233"/>
          </a:xfrm>
          <a:prstGeom prst="rect">
            <a:avLst/>
          </a:prstGeom>
        </p:spPr>
      </p:pic>
    </p:spTree>
    <p:extLst>
      <p:ext uri="{BB962C8B-B14F-4D97-AF65-F5344CB8AC3E}">
        <p14:creationId xmlns:p14="http://schemas.microsoft.com/office/powerpoint/2010/main" val="17295846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fik 15"/>
          <p:cNvPicPr>
            <a:picLocks noChangeAspect="1"/>
          </p:cNvPicPr>
          <p:nvPr>
            <p:custDataLst>
              <p:tags r:id="rId1"/>
            </p:custDataLst>
          </p:nvPr>
        </p:nvPicPr>
        <p:blipFill>
          <a:blip r:embed="rId9"/>
          <a:stretch>
            <a:fillRect/>
          </a:stretch>
        </p:blipFill>
        <p:spPr>
          <a:xfrm>
            <a:off x="2453071" y="1639112"/>
            <a:ext cx="5182738" cy="2811679"/>
          </a:xfrm>
          <a:prstGeom prst="rect">
            <a:avLst/>
          </a:prstGeom>
        </p:spPr>
      </p:pic>
      <p:sp>
        <p:nvSpPr>
          <p:cNvPr id="6" name="Textplatzhalter 5"/>
          <p:cNvSpPr>
            <a:spLocks noGrp="1"/>
          </p:cNvSpPr>
          <p:nvPr>
            <p:ph type="body" sz="quarter" idx="10"/>
          </p:nvPr>
        </p:nvSpPr>
        <p:spPr/>
        <p:txBody>
          <a:bodyPr/>
          <a:lstStyle/>
          <a:p>
            <a:r>
              <a:rPr lang="en-US" b="0" dirty="0"/>
              <a:t>Compulsory content:</a:t>
            </a:r>
          </a:p>
          <a:p>
            <a:pPr lvl="2"/>
            <a:r>
              <a:rPr lang="en-US" dirty="0" smtClean="0"/>
              <a:t>Table </a:t>
            </a:r>
            <a:r>
              <a:rPr lang="en-US" dirty="0"/>
              <a:t>of the available liquidity and the payables due on effective date</a:t>
            </a:r>
          </a:p>
          <a:p>
            <a:pPr lvl="2"/>
            <a:r>
              <a:rPr lang="en-US" dirty="0"/>
              <a:t>Free liquidity (how much, main drivers/assumptions</a:t>
            </a:r>
          </a:p>
        </p:txBody>
      </p:sp>
      <p:sp>
        <p:nvSpPr>
          <p:cNvPr id="4" name="Titel 3"/>
          <p:cNvSpPr>
            <a:spLocks noGrp="1"/>
          </p:cNvSpPr>
          <p:nvPr>
            <p:ph type="title"/>
          </p:nvPr>
        </p:nvSpPr>
        <p:spPr/>
        <p:txBody>
          <a:bodyPr/>
          <a:lstStyle/>
          <a:p>
            <a:r>
              <a:rPr lang="en-US" dirty="0" smtClean="0"/>
              <a:t>6. Overview of available liquidity (table)</a:t>
            </a:r>
            <a:endParaRPr lang="en-US" dirty="0"/>
          </a:p>
        </p:txBody>
      </p:sp>
      <p:sp>
        <p:nvSpPr>
          <p:cNvPr id="3" name="Textplatzhalter 2"/>
          <p:cNvSpPr>
            <a:spLocks noGrp="1"/>
          </p:cNvSpPr>
          <p:nvPr>
            <p:ph type="body" sz="quarter" idx="13"/>
          </p:nvPr>
        </p:nvSpPr>
        <p:spPr/>
        <p:txBody>
          <a:bodyPr/>
          <a:lstStyle/>
          <a:p>
            <a:r>
              <a:rPr lang="en-US" dirty="0"/>
              <a:t>Cash Management</a:t>
            </a:r>
          </a:p>
        </p:txBody>
      </p:sp>
      <p:sp>
        <p:nvSpPr>
          <p:cNvPr id="7" name="Textfeld 6"/>
          <p:cNvSpPr txBox="1">
            <a:spLocks/>
          </p:cNvSpPr>
          <p:nvPr/>
        </p:nvSpPr>
        <p:spPr>
          <a:xfrm rot="364548">
            <a:off x="7611899" y="957279"/>
            <a:ext cx="1830066" cy="282000"/>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wrap="square" lIns="0" tIns="0" rIns="0" bIns="0" rtlCol="0" anchor="ctr">
            <a:noAutofit/>
          </a:bodyPr>
          <a:lstStyle/>
          <a:p>
            <a:pPr algn="ctr"/>
            <a:r>
              <a:rPr lang="en-US" sz="900" b="1" dirty="0" smtClean="0">
                <a:latin typeface="Arial" pitchFamily="34" charset="0"/>
                <a:cs typeface="Arial" pitchFamily="34" charset="0"/>
              </a:rPr>
              <a:t>Alternative 1</a:t>
            </a:r>
          </a:p>
        </p:txBody>
      </p:sp>
      <p:sp>
        <p:nvSpPr>
          <p:cNvPr id="97" name="Textplatzhalter 4"/>
          <p:cNvSpPr>
            <a:spLocks noGrp="1"/>
          </p:cNvSpPr>
          <p:nvPr>
            <p:ph type="body" sz="quarter" idx="12"/>
          </p:nvPr>
        </p:nvSpPr>
        <p:spPr>
          <a:xfrm>
            <a:off x="7837713" y="1422401"/>
            <a:ext cx="1579337" cy="4604400"/>
          </a:xfrm>
        </p:spPr>
        <p:txBody>
          <a:bodyPr/>
          <a:lstStyle/>
          <a:p>
            <a:pPr>
              <a:defRPr/>
            </a:pPr>
            <a:r>
              <a:rPr lang="en-US" dirty="0"/>
              <a:t>Available liquidity</a:t>
            </a:r>
          </a:p>
          <a:p>
            <a:pPr lvl="2">
              <a:defRPr/>
            </a:pPr>
            <a:r>
              <a:rPr lang="en-US" dirty="0"/>
              <a:t>As per 31 May </a:t>
            </a:r>
            <a:r>
              <a:rPr lang="en-US" dirty="0" smtClean="0"/>
              <a:t>201x </a:t>
            </a:r>
            <a:r>
              <a:rPr lang="en-US" dirty="0"/>
              <a:t>the group has free liquidity of </a:t>
            </a:r>
            <a:r>
              <a:rPr lang="en-US" dirty="0" smtClean="0"/>
              <a:t>€28.2m. </a:t>
            </a:r>
            <a:r>
              <a:rPr lang="en-US" dirty="0"/>
              <a:t>This results primarily from the deposit of the capital contribution by the shareholders of </a:t>
            </a:r>
            <a:r>
              <a:rPr lang="en-US" dirty="0" smtClean="0"/>
              <a:t>€40.0m in </a:t>
            </a:r>
            <a:r>
              <a:rPr lang="en-US" dirty="0"/>
              <a:t>the period February to April 2013.</a:t>
            </a:r>
          </a:p>
          <a:p>
            <a:pPr lvl="2">
              <a:defRPr/>
            </a:pPr>
            <a:r>
              <a:rPr lang="en-US" dirty="0"/>
              <a:t>By means of active creditor management payments due are regularly shifted. As per 31 May </a:t>
            </a:r>
            <a:r>
              <a:rPr lang="en-US" dirty="0" smtClean="0"/>
              <a:t>201x </a:t>
            </a:r>
            <a:r>
              <a:rPr lang="en-US" dirty="0"/>
              <a:t>due creditors of </a:t>
            </a:r>
            <a:r>
              <a:rPr lang="en-US" dirty="0" smtClean="0"/>
              <a:t>€2.3m existed.</a:t>
            </a:r>
          </a:p>
          <a:p>
            <a:pPr lvl="2">
              <a:defRPr/>
            </a:pPr>
            <a:endParaRPr lang="en-US" dirty="0" smtClean="0"/>
          </a:p>
          <a:p>
            <a:endParaRPr lang="en-US" dirty="0"/>
          </a:p>
        </p:txBody>
      </p:sp>
      <p:sp>
        <p:nvSpPr>
          <p:cNvPr id="50" name="Text Placeholder 12"/>
          <p:cNvSpPr txBox="1">
            <a:spLocks/>
          </p:cNvSpPr>
          <p:nvPr>
            <p:custDataLst>
              <p:tags r:id="rId2"/>
            </p:custDataLst>
          </p:nvPr>
        </p:nvSpPr>
        <p:spPr>
          <a:xfrm>
            <a:off x="2447922" y="1422400"/>
            <a:ext cx="6959272"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Calculated </a:t>
            </a:r>
            <a:r>
              <a:rPr lang="en-US" sz="900" kern="0" dirty="0" err="1">
                <a:latin typeface="Arial" panose="020B0604020202020204" pitchFamily="34" charset="0"/>
                <a:cs typeface="Arial" panose="020B0604020202020204" pitchFamily="34" charset="0"/>
              </a:rPr>
              <a:t>availment</a:t>
            </a:r>
            <a:r>
              <a:rPr lang="en-US" sz="900" kern="0" dirty="0">
                <a:latin typeface="Arial" panose="020B0604020202020204" pitchFamily="34" charset="0"/>
                <a:cs typeface="Arial" panose="020B0604020202020204" pitchFamily="34" charset="0"/>
              </a:rPr>
              <a:t> of current account line of the ABC-GmbH </a:t>
            </a:r>
          </a:p>
        </p:txBody>
      </p:sp>
      <p:sp>
        <p:nvSpPr>
          <p:cNvPr id="60" name="Rounded Rectangle 4"/>
          <p:cNvSpPr/>
          <p:nvPr>
            <p:custDataLst>
              <p:tags r:id="rId3"/>
            </p:custDataLst>
          </p:nvPr>
        </p:nvSpPr>
        <p:spPr bwMode="gray">
          <a:xfrm rot="5400000">
            <a:off x="7207868" y="3097422"/>
            <a:ext cx="188537" cy="687977"/>
          </a:xfrm>
          <a:prstGeom prst="roundRect">
            <a:avLst>
              <a:gd name="adj" fmla="val 26588"/>
            </a:avLst>
          </a:prstGeom>
          <a:noFill/>
          <a:ln w="12700">
            <a:solidFill>
              <a:srgbClr val="9E303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
        <p:nvSpPr>
          <p:cNvPr id="61" name="Rounded Rectangle 4"/>
          <p:cNvSpPr/>
          <p:nvPr>
            <p:custDataLst>
              <p:tags r:id="rId4"/>
            </p:custDataLst>
          </p:nvPr>
        </p:nvSpPr>
        <p:spPr bwMode="gray">
          <a:xfrm rot="5400000">
            <a:off x="7207868" y="4011822"/>
            <a:ext cx="188537" cy="687977"/>
          </a:xfrm>
          <a:prstGeom prst="roundRect">
            <a:avLst>
              <a:gd name="adj" fmla="val 26588"/>
            </a:avLst>
          </a:prstGeom>
          <a:noFill/>
          <a:ln w="12700">
            <a:solidFill>
              <a:srgbClr val="9E303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dirty="0"/>
          </a:p>
        </p:txBody>
      </p:sp>
      <p:sp>
        <p:nvSpPr>
          <p:cNvPr id="62" name="Text Box 8"/>
          <p:cNvSpPr txBox="1">
            <a:spLocks noChangeArrowheads="1"/>
          </p:cNvSpPr>
          <p:nvPr>
            <p:custDataLst>
              <p:tags r:id="rId5"/>
            </p:custDataLst>
          </p:nvPr>
        </p:nvSpPr>
        <p:spPr bwMode="gray">
          <a:xfrm>
            <a:off x="2446338" y="4502458"/>
            <a:ext cx="4464051" cy="92333"/>
          </a:xfrm>
          <a:prstGeom prst="rect">
            <a:avLst/>
          </a:prstGeom>
          <a:noFill/>
          <a:ln w="6350">
            <a:noFill/>
            <a:miter lim="800000"/>
            <a:headEnd type="none" w="sm" len="sm"/>
            <a:tailEnd type="none" w="sm" len="sm"/>
          </a:ln>
          <a:effectLst/>
        </p:spPr>
        <p:txBody>
          <a:bodyPr wrap="square" lIns="0" tIns="0" rIns="0" bIns="0" anchor="b">
            <a:spAutoFit/>
          </a:bodyPr>
          <a:lstStyle/>
          <a:p>
            <a:pPr marL="542925" indent="-542925" defTabSz="762000" eaLnBrk="0" hangingPunct="0">
              <a:spcBef>
                <a:spcPts val="200"/>
              </a:spcBef>
              <a:tabLst>
                <a:tab pos="361950" algn="l"/>
              </a:tabLst>
            </a:pPr>
            <a:r>
              <a:rPr lang="en-US" sz="600" dirty="0" smtClean="0">
                <a:latin typeface="Arial"/>
                <a:cs typeface="Arial" pitchFamily="34" charset="0"/>
              </a:rPr>
              <a:t>Source:	Company data.</a:t>
            </a:r>
            <a:endParaRPr lang="en-US" sz="600" dirty="0">
              <a:latin typeface="Arial"/>
              <a:cs typeface="Arial" pitchFamily="34" charset="0"/>
            </a:endParaRPr>
          </a:p>
        </p:txBody>
      </p:sp>
      <p:pic>
        <p:nvPicPr>
          <p:cNvPr id="8" name="Grafik 7"/>
          <p:cNvPicPr>
            <a:picLocks noChangeAspect="1"/>
          </p:cNvPicPr>
          <p:nvPr>
            <p:custDataLst>
              <p:tags r:id="rId6"/>
            </p:custDataLst>
          </p:nvPr>
        </p:nvPicPr>
        <p:blipFill>
          <a:blip r:embed="rId10"/>
          <a:stretch>
            <a:fillRect/>
          </a:stretch>
        </p:blipFill>
        <p:spPr>
          <a:xfrm>
            <a:off x="-2637952" y="1431544"/>
            <a:ext cx="1950889" cy="2225233"/>
          </a:xfrm>
          <a:prstGeom prst="rect">
            <a:avLst/>
          </a:prstGeom>
        </p:spPr>
      </p:pic>
    </p:spTree>
    <p:extLst>
      <p:ext uri="{BB962C8B-B14F-4D97-AF65-F5344CB8AC3E}">
        <p14:creationId xmlns:p14="http://schemas.microsoft.com/office/powerpoint/2010/main" val="106721197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174806704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 name="Grafik 121"/>
          <p:cNvPicPr>
            <a:picLocks noChangeAspect="1"/>
          </p:cNvPicPr>
          <p:nvPr>
            <p:custDataLst>
              <p:tags r:id="rId2"/>
            </p:custDataLst>
          </p:nvPr>
        </p:nvPicPr>
        <p:blipFill rotWithShape="1">
          <a:blip r:embed="rId34"/>
          <a:srcRect b="11187"/>
          <a:stretch/>
        </p:blipFill>
        <p:spPr>
          <a:xfrm>
            <a:off x="2290412" y="1779966"/>
            <a:ext cx="7111344" cy="2341652"/>
          </a:xfrm>
          <a:prstGeom prst="rect">
            <a:avLst/>
          </a:prstGeom>
        </p:spPr>
      </p:pic>
      <p:sp>
        <p:nvSpPr>
          <p:cNvPr id="6" name="Textplatzhalter 5"/>
          <p:cNvSpPr>
            <a:spLocks noGrp="1"/>
          </p:cNvSpPr>
          <p:nvPr>
            <p:ph type="body" sz="quarter" idx="10"/>
          </p:nvPr>
        </p:nvSpPr>
        <p:spPr/>
        <p:txBody>
          <a:bodyPr/>
          <a:lstStyle/>
          <a:p>
            <a:r>
              <a:rPr lang="en-US" b="0" dirty="0"/>
              <a:t>Compulsory content:</a:t>
            </a:r>
          </a:p>
          <a:p>
            <a:pPr lvl="2"/>
            <a:r>
              <a:rPr lang="en-US" dirty="0"/>
              <a:t>Presentation of the intra-monthly development of free liquidity</a:t>
            </a:r>
          </a:p>
          <a:p>
            <a:pPr lvl="2"/>
            <a:r>
              <a:rPr lang="en-US" dirty="0"/>
              <a:t>Main drivers of spread</a:t>
            </a:r>
          </a:p>
          <a:p>
            <a:pPr lvl="2"/>
            <a:r>
              <a:rPr lang="en-US" dirty="0"/>
              <a:t>Separation of repayments and investments </a:t>
            </a:r>
          </a:p>
          <a:p>
            <a:pPr lvl="2"/>
            <a:r>
              <a:rPr lang="en-US" dirty="0"/>
              <a:t>Estimation of max. fluctuation range of working capital</a:t>
            </a:r>
          </a:p>
        </p:txBody>
      </p:sp>
      <p:sp>
        <p:nvSpPr>
          <p:cNvPr id="4" name="Titel 3"/>
          <p:cNvSpPr>
            <a:spLocks noGrp="1"/>
          </p:cNvSpPr>
          <p:nvPr>
            <p:ph type="title"/>
          </p:nvPr>
        </p:nvSpPr>
        <p:spPr/>
        <p:txBody>
          <a:bodyPr/>
          <a:lstStyle/>
          <a:p>
            <a:r>
              <a:rPr lang="en-US" dirty="0" smtClean="0"/>
              <a:t>7. Liquidity systematic within the month for estimation of the working liquidity assumption</a:t>
            </a:r>
            <a:endParaRPr lang="en-US" dirty="0"/>
          </a:p>
        </p:txBody>
      </p:sp>
      <p:sp>
        <p:nvSpPr>
          <p:cNvPr id="3" name="Textplatzhalter 2"/>
          <p:cNvSpPr>
            <a:spLocks noGrp="1"/>
          </p:cNvSpPr>
          <p:nvPr>
            <p:ph type="body" sz="quarter" idx="13"/>
          </p:nvPr>
        </p:nvSpPr>
        <p:spPr/>
        <p:txBody>
          <a:bodyPr/>
          <a:lstStyle/>
          <a:p>
            <a:r>
              <a:rPr lang="en-US" dirty="0"/>
              <a:t>Cash Management</a:t>
            </a:r>
          </a:p>
        </p:txBody>
      </p:sp>
      <p:sp>
        <p:nvSpPr>
          <p:cNvPr id="7" name="Textfeld 6"/>
          <p:cNvSpPr txBox="1">
            <a:spLocks/>
          </p:cNvSpPr>
          <p:nvPr/>
        </p:nvSpPr>
        <p:spPr>
          <a:xfrm rot="364548">
            <a:off x="7611899" y="957279"/>
            <a:ext cx="1830066" cy="282000"/>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wrap="square" lIns="0" tIns="0" rIns="0" bIns="0" rtlCol="0" anchor="ctr">
            <a:noAutofit/>
          </a:bodyPr>
          <a:lstStyle/>
          <a:p>
            <a:pPr algn="ctr"/>
            <a:r>
              <a:rPr lang="en-US" sz="900" b="1" dirty="0" smtClean="0">
                <a:latin typeface="Arial" pitchFamily="34" charset="0"/>
                <a:cs typeface="Arial" pitchFamily="34" charset="0"/>
              </a:rPr>
              <a:t>Alternative 1</a:t>
            </a:r>
          </a:p>
        </p:txBody>
      </p:sp>
      <p:sp>
        <p:nvSpPr>
          <p:cNvPr id="50" name="Text Placeholder 12"/>
          <p:cNvSpPr txBox="1">
            <a:spLocks/>
          </p:cNvSpPr>
          <p:nvPr>
            <p:custDataLst>
              <p:tags r:id="rId3"/>
            </p:custDataLst>
          </p:nvPr>
        </p:nvSpPr>
        <p:spPr>
          <a:xfrm>
            <a:off x="2447922" y="1422400"/>
            <a:ext cx="6959272" cy="228371"/>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r>
              <a:rPr lang="en-US" sz="900" kern="0" dirty="0">
                <a:latin typeface="Arial" panose="020B0604020202020204" pitchFamily="34" charset="0"/>
                <a:cs typeface="Arial" panose="020B0604020202020204" pitchFamily="34" charset="0"/>
              </a:rPr>
              <a:t>Schematic presentation of the development of the free liquidity (June </a:t>
            </a:r>
            <a:r>
              <a:rPr lang="en-US" sz="900" kern="0" dirty="0" smtClean="0">
                <a:latin typeface="Arial" panose="020B0604020202020204" pitchFamily="34" charset="0"/>
                <a:cs typeface="Arial" panose="020B0604020202020204" pitchFamily="34" charset="0"/>
              </a:rPr>
              <a:t>20x3, </a:t>
            </a:r>
            <a:r>
              <a:rPr lang="en-US" sz="900" kern="0" dirty="0">
                <a:latin typeface="Arial" panose="020B0604020202020204" pitchFamily="34" charset="0"/>
                <a:cs typeface="Arial" panose="020B0604020202020204" pitchFamily="34" charset="0"/>
              </a:rPr>
              <a:t>€m)</a:t>
            </a:r>
          </a:p>
        </p:txBody>
      </p:sp>
      <p:sp>
        <p:nvSpPr>
          <p:cNvPr id="107" name="Text Box 8"/>
          <p:cNvSpPr txBox="1">
            <a:spLocks noChangeArrowheads="1"/>
          </p:cNvSpPr>
          <p:nvPr>
            <p:custDataLst>
              <p:tags r:id="rId4"/>
            </p:custDataLst>
          </p:nvPr>
        </p:nvSpPr>
        <p:spPr bwMode="gray">
          <a:xfrm>
            <a:off x="2447441" y="6017134"/>
            <a:ext cx="6969610" cy="302647"/>
          </a:xfrm>
          <a:prstGeom prst="rect">
            <a:avLst/>
          </a:prstGeom>
          <a:noFill/>
          <a:ln w="6350">
            <a:noFill/>
            <a:miter lim="800000"/>
            <a:headEnd type="none" w="sm" len="sm"/>
            <a:tailEnd type="none" w="sm" len="sm"/>
          </a:ln>
          <a:effectLst/>
        </p:spPr>
        <p:txBody>
          <a:bodyPr wrap="square" lIns="0" tIns="0" rIns="0" bIns="0" anchor="b">
            <a:spAutoFit/>
          </a:bodyPr>
          <a:lstStyle/>
          <a:p>
            <a:pPr marL="361950" indent="-361950" defTabSz="762000" eaLnBrk="0" hangingPunct="0">
              <a:spcBef>
                <a:spcPts val="200"/>
              </a:spcBef>
              <a:tabLst>
                <a:tab pos="355600" algn="l"/>
              </a:tabLst>
            </a:pPr>
            <a:r>
              <a:rPr lang="en-US" sz="600" dirty="0" smtClean="0">
                <a:latin typeface="Arial"/>
                <a:cs typeface="Arial" pitchFamily="34" charset="0"/>
              </a:rPr>
              <a:t>Note: 	Free liquidity = Cash plus free current account line; (a) The maximum fluctuation range results from the difference between minimum and maximum cash in the bank – adjusted by capital contribution measures.</a:t>
            </a:r>
          </a:p>
          <a:p>
            <a:pPr marL="534988" indent="-534988" defTabSz="762000" eaLnBrk="0" hangingPunct="0">
              <a:spcBef>
                <a:spcPts val="200"/>
              </a:spcBef>
              <a:tabLst>
                <a:tab pos="355600" algn="l"/>
              </a:tabLst>
            </a:pPr>
            <a:r>
              <a:rPr lang="en-US" sz="600" dirty="0" smtClean="0">
                <a:latin typeface="Arial"/>
                <a:cs typeface="Arial" pitchFamily="34" charset="0"/>
              </a:rPr>
              <a:t>Source:	Company data.</a:t>
            </a:r>
            <a:endParaRPr lang="en-US" sz="600" dirty="0">
              <a:latin typeface="Arial"/>
              <a:cs typeface="Arial" pitchFamily="34" charset="0"/>
            </a:endParaRPr>
          </a:p>
        </p:txBody>
      </p:sp>
      <p:sp>
        <p:nvSpPr>
          <p:cNvPr id="109" name="Textplatzhalter 4"/>
          <p:cNvSpPr>
            <a:spLocks noGrp="1"/>
          </p:cNvSpPr>
          <p:nvPr>
            <p:ph type="body" sz="quarter" idx="12"/>
          </p:nvPr>
        </p:nvSpPr>
        <p:spPr>
          <a:xfrm>
            <a:off x="2468276" y="4112216"/>
            <a:ext cx="3373680" cy="1801297"/>
          </a:xfrm>
          <a:solidFill>
            <a:schemeClr val="bg1"/>
          </a:solidFill>
        </p:spPr>
        <p:txBody>
          <a:bodyPr/>
          <a:lstStyle/>
          <a:p>
            <a:pPr>
              <a:defRPr/>
            </a:pPr>
            <a:r>
              <a:rPr lang="en-US" sz="800" dirty="0"/>
              <a:t>Schematic seasonality</a:t>
            </a:r>
          </a:p>
          <a:p>
            <a:pPr lvl="2">
              <a:spcAft>
                <a:spcPts val="300"/>
              </a:spcAft>
              <a:defRPr/>
            </a:pPr>
            <a:r>
              <a:rPr lang="en-US" sz="800" dirty="0"/>
              <a:t>The liquidity is subject to large fluctuations in a month. These primarily range within ca. </a:t>
            </a:r>
            <a:r>
              <a:rPr lang="en-US" sz="800" dirty="0" smtClean="0"/>
              <a:t>€10</a:t>
            </a:r>
            <a:r>
              <a:rPr lang="en-US" sz="800" dirty="0"/>
              <a:t> m (working liquidity) (without consideration of the capital contribution measures). In a normal business situation the free liquidity available is highest at the beginning of the month. At the end of the month payments for salaries and social security are due. Delayed debtor payments (especially ABDC) may result in liquidity bottlenecks toward the end of the month (condition from main customer ABCD: 14-day invoicing with payment period of 14 days</a:t>
            </a:r>
            <a:r>
              <a:rPr lang="en-US" sz="800" dirty="0" smtClean="0"/>
              <a:t>). </a:t>
            </a:r>
          </a:p>
          <a:p>
            <a:pPr lvl="2">
              <a:spcAft>
                <a:spcPts val="300"/>
              </a:spcAft>
              <a:defRPr/>
            </a:pPr>
            <a:r>
              <a:rPr lang="en-US" sz="800" dirty="0" smtClean="0"/>
              <a:t>Sales </a:t>
            </a:r>
            <a:r>
              <a:rPr lang="en-US" sz="800" dirty="0"/>
              <a:t>earnings from the sale of the xx companies increases the liquidity by </a:t>
            </a:r>
            <a:r>
              <a:rPr lang="en-US" sz="800" dirty="0" smtClean="0"/>
              <a:t>€18.4 </a:t>
            </a:r>
            <a:r>
              <a:rPr lang="en-US" sz="800" dirty="0"/>
              <a:t>m </a:t>
            </a:r>
            <a:r>
              <a:rPr lang="en-US" sz="800" dirty="0" smtClean="0"/>
              <a:t>in </a:t>
            </a:r>
            <a:r>
              <a:rPr lang="en-US" sz="800" dirty="0"/>
              <a:t>January </a:t>
            </a:r>
            <a:r>
              <a:rPr lang="en-US" sz="800" dirty="0" smtClean="0"/>
              <a:t>20x2.</a:t>
            </a:r>
            <a:endParaRPr lang="en-US" sz="800" dirty="0"/>
          </a:p>
          <a:p>
            <a:pPr lvl="2">
              <a:spcAft>
                <a:spcPts val="300"/>
              </a:spcAft>
              <a:defRPr/>
            </a:pPr>
            <a:r>
              <a:rPr lang="en-US" sz="800" dirty="0"/>
              <a:t>A part of the purchase price of € xx k was used in January </a:t>
            </a:r>
            <a:r>
              <a:rPr lang="en-US" sz="800" dirty="0" smtClean="0"/>
              <a:t>20x2 to repay the deferred repayment rates</a:t>
            </a:r>
            <a:endParaRPr lang="en-US" sz="800" dirty="0"/>
          </a:p>
          <a:p>
            <a:pPr lvl="2">
              <a:defRPr/>
            </a:pPr>
            <a:endParaRPr lang="en-US" sz="800" dirty="0"/>
          </a:p>
          <a:p>
            <a:pPr lvl="2">
              <a:defRPr/>
            </a:pPr>
            <a:endParaRPr lang="en-US" sz="800" dirty="0" smtClean="0"/>
          </a:p>
          <a:p>
            <a:endParaRPr lang="en-US" sz="800" dirty="0"/>
          </a:p>
        </p:txBody>
      </p:sp>
      <p:sp>
        <p:nvSpPr>
          <p:cNvPr id="110" name="Ellipse 109"/>
          <p:cNvSpPr/>
          <p:nvPr>
            <p:custDataLst>
              <p:tags r:id="rId5"/>
            </p:custDataLst>
          </p:nvPr>
        </p:nvSpPr>
        <p:spPr bwMode="auto">
          <a:xfrm>
            <a:off x="2456785" y="5444451"/>
            <a:ext cx="144000" cy="144000"/>
          </a:xfrm>
          <a:prstGeom prst="ellipse">
            <a:avLst/>
          </a:prstGeom>
          <a:solidFill>
            <a:schemeClr val="accent2"/>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1</a:t>
            </a:r>
          </a:p>
        </p:txBody>
      </p:sp>
      <p:sp>
        <p:nvSpPr>
          <p:cNvPr id="111" name="Ellipse 110"/>
          <p:cNvSpPr/>
          <p:nvPr>
            <p:custDataLst>
              <p:tags r:id="rId6"/>
            </p:custDataLst>
          </p:nvPr>
        </p:nvSpPr>
        <p:spPr bwMode="auto">
          <a:xfrm>
            <a:off x="2456785" y="5727283"/>
            <a:ext cx="144000" cy="144000"/>
          </a:xfrm>
          <a:prstGeom prst="ellipse">
            <a:avLst/>
          </a:prstGeom>
          <a:solidFill>
            <a:schemeClr val="accent2"/>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2</a:t>
            </a:r>
          </a:p>
        </p:txBody>
      </p:sp>
      <p:sp>
        <p:nvSpPr>
          <p:cNvPr id="114" name="Textplatzhalter 4"/>
          <p:cNvSpPr txBox="1">
            <a:spLocks/>
          </p:cNvSpPr>
          <p:nvPr/>
        </p:nvSpPr>
        <p:spPr>
          <a:xfrm>
            <a:off x="6037953" y="4112216"/>
            <a:ext cx="3373680" cy="1801297"/>
          </a:xfrm>
          <a:prstGeom prst="rect">
            <a:avLst/>
          </a:prstGeom>
          <a:solidFill>
            <a:schemeClr val="bg1"/>
          </a:solidFill>
          <a:ln>
            <a:noFill/>
          </a:ln>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spcAft>
                <a:spcPts val="300"/>
              </a:spcAft>
              <a:defRPr/>
            </a:pPr>
            <a:endParaRPr lang="en-US" sz="800" dirty="0" smtClean="0"/>
          </a:p>
          <a:p>
            <a:pPr lvl="2">
              <a:spcAft>
                <a:spcPts val="300"/>
              </a:spcAft>
              <a:defRPr/>
            </a:pPr>
            <a:r>
              <a:rPr lang="en-US" sz="800" dirty="0"/>
              <a:t>Repayment of € 5.0 m. Each at the end of March </a:t>
            </a:r>
            <a:r>
              <a:rPr lang="en-US" sz="800" dirty="0" smtClean="0"/>
              <a:t>20x2 </a:t>
            </a:r>
            <a:r>
              <a:rPr lang="en-US" sz="800" dirty="0"/>
              <a:t>and the end of December </a:t>
            </a:r>
            <a:r>
              <a:rPr lang="en-US" sz="800" dirty="0" smtClean="0"/>
              <a:t>20x2</a:t>
            </a:r>
            <a:endParaRPr lang="en-US" sz="800" dirty="0"/>
          </a:p>
          <a:p>
            <a:pPr lvl="2">
              <a:spcAft>
                <a:spcPts val="300"/>
              </a:spcAft>
              <a:defRPr/>
            </a:pPr>
            <a:r>
              <a:rPr lang="en-US" sz="800" dirty="0"/>
              <a:t>Increase of the free available liquidity through payment of the capital provisions by the shareholder:</a:t>
            </a:r>
          </a:p>
          <a:p>
            <a:pPr lvl="3">
              <a:spcAft>
                <a:spcPts val="300"/>
              </a:spcAft>
              <a:defRPr/>
            </a:pPr>
            <a:r>
              <a:rPr lang="en-US" sz="800" dirty="0"/>
              <a:t>15 March </a:t>
            </a:r>
            <a:r>
              <a:rPr lang="en-US" sz="800" dirty="0" smtClean="0"/>
              <a:t>20x2: €5 </a:t>
            </a:r>
            <a:r>
              <a:rPr lang="en-US" sz="800" dirty="0"/>
              <a:t>m</a:t>
            </a:r>
          </a:p>
          <a:p>
            <a:pPr lvl="3">
              <a:spcAft>
                <a:spcPts val="300"/>
              </a:spcAft>
              <a:defRPr/>
            </a:pPr>
            <a:r>
              <a:rPr lang="en-US" sz="800" dirty="0"/>
              <a:t>20 March </a:t>
            </a:r>
            <a:r>
              <a:rPr lang="en-US" sz="800" dirty="0" smtClean="0"/>
              <a:t>20x2: €20.0 </a:t>
            </a:r>
            <a:r>
              <a:rPr lang="en-US" sz="800" dirty="0"/>
              <a:t>m</a:t>
            </a:r>
          </a:p>
          <a:p>
            <a:pPr lvl="3">
              <a:spcAft>
                <a:spcPts val="300"/>
              </a:spcAft>
              <a:defRPr/>
            </a:pPr>
            <a:r>
              <a:rPr lang="en-US" sz="800" dirty="0"/>
              <a:t>9 November </a:t>
            </a:r>
            <a:r>
              <a:rPr lang="en-US" sz="800" dirty="0" smtClean="0"/>
              <a:t>20x2: €10.0 </a:t>
            </a:r>
            <a:r>
              <a:rPr lang="en-US" sz="800" dirty="0"/>
              <a:t>m</a:t>
            </a:r>
          </a:p>
          <a:p>
            <a:pPr lvl="3">
              <a:spcAft>
                <a:spcPts val="300"/>
              </a:spcAft>
              <a:defRPr/>
            </a:pPr>
            <a:r>
              <a:rPr lang="en-US" sz="800" dirty="0"/>
              <a:t>8 February </a:t>
            </a:r>
            <a:r>
              <a:rPr lang="en-US" sz="800" dirty="0" smtClean="0"/>
              <a:t>20x3: €10.0 </a:t>
            </a:r>
            <a:r>
              <a:rPr lang="en-US" sz="800" dirty="0"/>
              <a:t>m</a:t>
            </a:r>
          </a:p>
          <a:p>
            <a:pPr lvl="3">
              <a:spcAft>
                <a:spcPts val="300"/>
              </a:spcAft>
              <a:defRPr/>
            </a:pPr>
            <a:r>
              <a:rPr lang="en-US" sz="800" dirty="0"/>
              <a:t>13 March </a:t>
            </a:r>
            <a:r>
              <a:rPr lang="en-US" sz="800" dirty="0" smtClean="0"/>
              <a:t>20x3: €10.0 </a:t>
            </a:r>
            <a:r>
              <a:rPr lang="en-US" sz="800" dirty="0"/>
              <a:t>m</a:t>
            </a:r>
          </a:p>
          <a:p>
            <a:pPr lvl="3">
              <a:spcAft>
                <a:spcPts val="300"/>
              </a:spcAft>
              <a:defRPr/>
            </a:pPr>
            <a:r>
              <a:rPr lang="en-US" sz="800" dirty="0"/>
              <a:t>29 April </a:t>
            </a:r>
            <a:r>
              <a:rPr lang="en-US" sz="800" dirty="0" smtClean="0"/>
              <a:t>20x3: €20 </a:t>
            </a:r>
            <a:r>
              <a:rPr lang="en-US" sz="800" dirty="0"/>
              <a:t>m</a:t>
            </a:r>
          </a:p>
          <a:p>
            <a:pPr lvl="2">
              <a:defRPr/>
            </a:pPr>
            <a:endParaRPr lang="en-US" sz="800" dirty="0" smtClean="0"/>
          </a:p>
          <a:p>
            <a:pPr lvl="2">
              <a:defRPr/>
            </a:pPr>
            <a:endParaRPr lang="en-US" sz="800" dirty="0" smtClean="0"/>
          </a:p>
          <a:p>
            <a:endParaRPr lang="en-US" sz="800" dirty="0"/>
          </a:p>
        </p:txBody>
      </p:sp>
      <p:sp>
        <p:nvSpPr>
          <p:cNvPr id="115" name="Ellipse 114"/>
          <p:cNvSpPr/>
          <p:nvPr>
            <p:custDataLst>
              <p:tags r:id="rId7"/>
            </p:custDataLst>
          </p:nvPr>
        </p:nvSpPr>
        <p:spPr bwMode="auto">
          <a:xfrm>
            <a:off x="6017670" y="4260449"/>
            <a:ext cx="144000" cy="144000"/>
          </a:xfrm>
          <a:prstGeom prst="ellipse">
            <a:avLst/>
          </a:prstGeom>
          <a:solidFill>
            <a:schemeClr val="accent2"/>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3</a:t>
            </a:r>
          </a:p>
        </p:txBody>
      </p:sp>
      <p:sp>
        <p:nvSpPr>
          <p:cNvPr id="116" name="Ellipse 115"/>
          <p:cNvSpPr/>
          <p:nvPr>
            <p:custDataLst>
              <p:tags r:id="rId8"/>
            </p:custDataLst>
          </p:nvPr>
        </p:nvSpPr>
        <p:spPr bwMode="auto">
          <a:xfrm>
            <a:off x="6016137" y="4552100"/>
            <a:ext cx="144000" cy="144000"/>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4</a:t>
            </a:r>
          </a:p>
        </p:txBody>
      </p:sp>
      <p:sp>
        <p:nvSpPr>
          <p:cNvPr id="117" name="Geschweifte Klammer rechts 116"/>
          <p:cNvSpPr/>
          <p:nvPr/>
        </p:nvSpPr>
        <p:spPr>
          <a:xfrm>
            <a:off x="7874093" y="4797814"/>
            <a:ext cx="45719" cy="468000"/>
          </a:xfrm>
          <a:prstGeom prst="rightBrace">
            <a:avLst/>
          </a:prstGeom>
          <a:ln>
            <a:solidFill>
              <a:srgbClr val="74767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800" dirty="0"/>
          </a:p>
        </p:txBody>
      </p:sp>
      <p:sp>
        <p:nvSpPr>
          <p:cNvPr id="118" name="Geschweifte Klammer rechts 117"/>
          <p:cNvSpPr/>
          <p:nvPr/>
        </p:nvSpPr>
        <p:spPr>
          <a:xfrm>
            <a:off x="7874093" y="5337926"/>
            <a:ext cx="45719" cy="468000"/>
          </a:xfrm>
          <a:prstGeom prst="rightBrace">
            <a:avLst/>
          </a:prstGeom>
          <a:ln>
            <a:solidFill>
              <a:srgbClr val="74767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800" dirty="0"/>
          </a:p>
        </p:txBody>
      </p:sp>
      <p:sp>
        <p:nvSpPr>
          <p:cNvPr id="119" name="Textfeld 118"/>
          <p:cNvSpPr txBox="1"/>
          <p:nvPr/>
        </p:nvSpPr>
        <p:spPr>
          <a:xfrm>
            <a:off x="7990591" y="4965651"/>
            <a:ext cx="867225" cy="123111"/>
          </a:xfrm>
          <a:prstGeom prst="rect">
            <a:avLst/>
          </a:prstGeom>
          <a:noFill/>
        </p:spPr>
        <p:txBody>
          <a:bodyPr wrap="none" lIns="0" tIns="0" rIns="0" bIns="0" rtlCol="0">
            <a:spAutoFit/>
          </a:bodyPr>
          <a:lstStyle/>
          <a:p>
            <a:r>
              <a:rPr lang="en-US" sz="800" dirty="0" smtClean="0">
                <a:cs typeface="Arial" pitchFamily="34" charset="0"/>
              </a:rPr>
              <a:t>€35.0 m in FY20x2</a:t>
            </a:r>
          </a:p>
        </p:txBody>
      </p:sp>
      <p:sp>
        <p:nvSpPr>
          <p:cNvPr id="120" name="Textfeld 119"/>
          <p:cNvSpPr txBox="1"/>
          <p:nvPr/>
        </p:nvSpPr>
        <p:spPr>
          <a:xfrm>
            <a:off x="7990591" y="5493522"/>
            <a:ext cx="969817" cy="123111"/>
          </a:xfrm>
          <a:prstGeom prst="rect">
            <a:avLst/>
          </a:prstGeom>
          <a:noFill/>
        </p:spPr>
        <p:txBody>
          <a:bodyPr wrap="none" lIns="0" tIns="0" rIns="0" bIns="0" rtlCol="0">
            <a:spAutoFit/>
          </a:bodyPr>
          <a:lstStyle/>
          <a:p>
            <a:r>
              <a:rPr lang="en-US" sz="800" dirty="0" smtClean="0">
                <a:cs typeface="Arial" pitchFamily="34" charset="0"/>
              </a:rPr>
              <a:t>€ 40.0 m in YTD20x3</a:t>
            </a:r>
          </a:p>
        </p:txBody>
      </p:sp>
      <p:pic>
        <p:nvPicPr>
          <p:cNvPr id="9" name="Grafik 8"/>
          <p:cNvPicPr>
            <a:picLocks noChangeAspect="1"/>
          </p:cNvPicPr>
          <p:nvPr>
            <p:custDataLst>
              <p:tags r:id="rId9"/>
            </p:custDataLst>
          </p:nvPr>
        </p:nvPicPr>
        <p:blipFill>
          <a:blip r:embed="rId35"/>
          <a:stretch>
            <a:fillRect/>
          </a:stretch>
        </p:blipFill>
        <p:spPr>
          <a:xfrm>
            <a:off x="-2680656" y="1432817"/>
            <a:ext cx="1956986" cy="2225233"/>
          </a:xfrm>
          <a:prstGeom prst="rect">
            <a:avLst/>
          </a:prstGeom>
        </p:spPr>
      </p:pic>
      <p:sp>
        <p:nvSpPr>
          <p:cNvPr id="123" name="Rectangle 2"/>
          <p:cNvSpPr>
            <a:spLocks noChangeArrowheads="1"/>
          </p:cNvSpPr>
          <p:nvPr>
            <p:custDataLst>
              <p:tags r:id="rId10"/>
            </p:custDataLst>
          </p:nvPr>
        </p:nvSpPr>
        <p:spPr bwMode="auto">
          <a:xfrm>
            <a:off x="8065008" y="1591408"/>
            <a:ext cx="1289304" cy="2626748"/>
          </a:xfrm>
          <a:prstGeom prst="rect">
            <a:avLst/>
          </a:prstGeom>
          <a:noFill/>
          <a:ln w="6350" algn="ctr">
            <a:solidFill>
              <a:srgbClr val="009A44"/>
            </a:solidFill>
            <a:miter lim="800000"/>
            <a:headEnd type="none" w="sm" len="sm"/>
            <a:tailEnd type="none" w="sm" len="sm"/>
          </a:ln>
          <a:effectLst/>
        </p:spPr>
        <p:txBody>
          <a:bodyPr wrap="none" lIns="54000" tIns="54000" rIns="54000" bIns="36000" anchor="t" anchorCtr="0"/>
          <a:lstStyle/>
          <a:p>
            <a:pPr algn="ctr" defTabSz="762000" eaLnBrk="0" hangingPunct="0"/>
            <a:r>
              <a:rPr lang="en-US" sz="800" b="1" dirty="0" smtClean="0"/>
              <a:t>Plan</a:t>
            </a:r>
            <a:endParaRPr lang="en-US" sz="800" b="1" dirty="0"/>
          </a:p>
        </p:txBody>
      </p:sp>
      <p:sp>
        <p:nvSpPr>
          <p:cNvPr id="124" name="Textfeld 29"/>
          <p:cNvSpPr txBox="1">
            <a:spLocks noChangeArrowheads="1"/>
          </p:cNvSpPr>
          <p:nvPr/>
        </p:nvSpPr>
        <p:spPr bwMode="auto">
          <a:xfrm>
            <a:off x="3830194" y="1628588"/>
            <a:ext cx="911941" cy="215444"/>
          </a:xfrm>
          <a:prstGeom prst="rect">
            <a:avLst/>
          </a:prstGeom>
          <a:noFill/>
          <a:ln w="9525">
            <a:noFill/>
            <a:miter lim="800000"/>
            <a:headEnd/>
            <a:tailEnd/>
          </a:ln>
        </p:spPr>
        <p:txBody>
          <a:bodyPr wrap="square">
            <a:spAutoFit/>
          </a:bodyPr>
          <a:lstStyle/>
          <a:p>
            <a:pPr algn="ctr"/>
            <a:r>
              <a:rPr lang="en-US" sz="800" b="1" dirty="0" smtClean="0"/>
              <a:t>20x2</a:t>
            </a:r>
            <a:endParaRPr lang="en-US" sz="800" b="1" dirty="0"/>
          </a:p>
        </p:txBody>
      </p:sp>
      <p:sp>
        <p:nvSpPr>
          <p:cNvPr id="125" name="Textfeld 30"/>
          <p:cNvSpPr txBox="1">
            <a:spLocks noChangeArrowheads="1"/>
          </p:cNvSpPr>
          <p:nvPr/>
        </p:nvSpPr>
        <p:spPr bwMode="auto">
          <a:xfrm>
            <a:off x="7030026" y="1602202"/>
            <a:ext cx="911941" cy="215444"/>
          </a:xfrm>
          <a:prstGeom prst="rect">
            <a:avLst/>
          </a:prstGeom>
          <a:noFill/>
          <a:ln w="9525">
            <a:noFill/>
            <a:miter lim="800000"/>
            <a:headEnd/>
            <a:tailEnd/>
          </a:ln>
        </p:spPr>
        <p:txBody>
          <a:bodyPr wrap="square">
            <a:spAutoFit/>
          </a:bodyPr>
          <a:lstStyle/>
          <a:p>
            <a:pPr algn="ctr"/>
            <a:r>
              <a:rPr lang="en-US" sz="800" b="1" dirty="0" smtClean="0"/>
              <a:t>20x3</a:t>
            </a:r>
            <a:endParaRPr lang="en-US" sz="800" b="1" dirty="0"/>
          </a:p>
        </p:txBody>
      </p:sp>
      <p:grpSp>
        <p:nvGrpSpPr>
          <p:cNvPr id="126" name="Gruppieren 125"/>
          <p:cNvGrpSpPr/>
          <p:nvPr/>
        </p:nvGrpSpPr>
        <p:grpSpPr>
          <a:xfrm>
            <a:off x="2679193" y="1770821"/>
            <a:ext cx="6839711" cy="2341395"/>
            <a:chOff x="2679339" y="1770821"/>
            <a:chExt cx="6759528" cy="2341395"/>
          </a:xfrm>
        </p:grpSpPr>
        <p:cxnSp>
          <p:nvCxnSpPr>
            <p:cNvPr id="127" name="Gerade Verbindung 9"/>
            <p:cNvCxnSpPr/>
            <p:nvPr>
              <p:custDataLst>
                <p:tags r:id="rId11"/>
              </p:custDataLst>
            </p:nvPr>
          </p:nvCxnSpPr>
          <p:spPr>
            <a:xfrm>
              <a:off x="3007015"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28" name="Gerade Verbindung 10"/>
            <p:cNvCxnSpPr/>
            <p:nvPr>
              <p:custDataLst>
                <p:tags r:id="rId12"/>
              </p:custDataLst>
            </p:nvPr>
          </p:nvCxnSpPr>
          <p:spPr>
            <a:xfrm>
              <a:off x="3317804"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29" name="Gerade Verbindung 11"/>
            <p:cNvCxnSpPr/>
            <p:nvPr>
              <p:custDataLst>
                <p:tags r:id="rId13"/>
              </p:custDataLst>
            </p:nvPr>
          </p:nvCxnSpPr>
          <p:spPr>
            <a:xfrm>
              <a:off x="3639704"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30" name="Gerade Verbindung 12"/>
            <p:cNvCxnSpPr/>
            <p:nvPr>
              <p:custDataLst>
                <p:tags r:id="rId14"/>
              </p:custDataLst>
            </p:nvPr>
          </p:nvCxnSpPr>
          <p:spPr>
            <a:xfrm>
              <a:off x="3951756"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31" name="Gerade Verbindung 13"/>
            <p:cNvCxnSpPr/>
            <p:nvPr>
              <p:custDataLst>
                <p:tags r:id="rId15"/>
              </p:custDataLst>
            </p:nvPr>
          </p:nvCxnSpPr>
          <p:spPr>
            <a:xfrm>
              <a:off x="4268731"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32" name="Gerade Verbindung 14"/>
            <p:cNvCxnSpPr/>
            <p:nvPr>
              <p:custDataLst>
                <p:tags r:id="rId16"/>
              </p:custDataLst>
            </p:nvPr>
          </p:nvCxnSpPr>
          <p:spPr>
            <a:xfrm>
              <a:off x="4882446"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33" name="Gerade Verbindung 15"/>
            <p:cNvCxnSpPr/>
            <p:nvPr>
              <p:custDataLst>
                <p:tags r:id="rId17"/>
              </p:custDataLst>
            </p:nvPr>
          </p:nvCxnSpPr>
          <p:spPr>
            <a:xfrm>
              <a:off x="5498860"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34" name="Gerade Verbindung 16"/>
            <p:cNvCxnSpPr/>
            <p:nvPr>
              <p:custDataLst>
                <p:tags r:id="rId18"/>
              </p:custDataLst>
            </p:nvPr>
          </p:nvCxnSpPr>
          <p:spPr>
            <a:xfrm>
              <a:off x="5826741"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35" name="Gerade Verbindung 18"/>
            <p:cNvCxnSpPr/>
            <p:nvPr>
              <p:custDataLst>
                <p:tags r:id="rId19"/>
              </p:custDataLst>
            </p:nvPr>
          </p:nvCxnSpPr>
          <p:spPr>
            <a:xfrm>
              <a:off x="6133598"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36" name="Gerade Verbindung 20"/>
            <p:cNvCxnSpPr/>
            <p:nvPr>
              <p:custDataLst>
                <p:tags r:id="rId20"/>
              </p:custDataLst>
            </p:nvPr>
          </p:nvCxnSpPr>
          <p:spPr>
            <a:xfrm>
              <a:off x="6452146"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37" name="Gerade Verbindung 21"/>
            <p:cNvCxnSpPr/>
            <p:nvPr>
              <p:custDataLst>
                <p:tags r:id="rId21"/>
              </p:custDataLst>
            </p:nvPr>
          </p:nvCxnSpPr>
          <p:spPr>
            <a:xfrm>
              <a:off x="6769121"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38" name="Gerade Verbindung 22"/>
            <p:cNvCxnSpPr/>
            <p:nvPr>
              <p:custDataLst>
                <p:tags r:id="rId22"/>
              </p:custDataLst>
            </p:nvPr>
          </p:nvCxnSpPr>
          <p:spPr>
            <a:xfrm>
              <a:off x="7366201"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39" name="Gerade Verbindung 23"/>
            <p:cNvCxnSpPr/>
            <p:nvPr>
              <p:custDataLst>
                <p:tags r:id="rId23"/>
              </p:custDataLst>
            </p:nvPr>
          </p:nvCxnSpPr>
          <p:spPr>
            <a:xfrm>
              <a:off x="7687885"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40" name="Gerade Verbindung 24"/>
            <p:cNvCxnSpPr/>
            <p:nvPr>
              <p:custDataLst>
                <p:tags r:id="rId24"/>
              </p:custDataLst>
            </p:nvPr>
          </p:nvCxnSpPr>
          <p:spPr>
            <a:xfrm>
              <a:off x="8004674"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41" name="Gerade Verbindung 25"/>
            <p:cNvCxnSpPr/>
            <p:nvPr>
              <p:custDataLst>
                <p:tags r:id="rId25"/>
              </p:custDataLst>
            </p:nvPr>
          </p:nvCxnSpPr>
          <p:spPr>
            <a:xfrm>
              <a:off x="8321463"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42" name="Gerade Verbindung 26"/>
            <p:cNvCxnSpPr/>
            <p:nvPr>
              <p:custDataLst>
                <p:tags r:id="rId26"/>
              </p:custDataLst>
            </p:nvPr>
          </p:nvCxnSpPr>
          <p:spPr>
            <a:xfrm>
              <a:off x="8638252"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43" name="Gerade Verbindung 27"/>
            <p:cNvCxnSpPr/>
            <p:nvPr>
              <p:custDataLst>
                <p:tags r:id="rId27"/>
              </p:custDataLst>
            </p:nvPr>
          </p:nvCxnSpPr>
          <p:spPr>
            <a:xfrm>
              <a:off x="8955040" y="2186129"/>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44" name="Gerade Verbindung 28"/>
            <p:cNvCxnSpPr/>
            <p:nvPr>
              <p:custDataLst>
                <p:tags r:id="rId28"/>
              </p:custDataLst>
            </p:nvPr>
          </p:nvCxnSpPr>
          <p:spPr>
            <a:xfrm>
              <a:off x="9271831"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45" name="Gerade Verbindung 29"/>
            <p:cNvCxnSpPr/>
            <p:nvPr>
              <p:custDataLst>
                <p:tags r:id="rId29"/>
              </p:custDataLst>
            </p:nvPr>
          </p:nvCxnSpPr>
          <p:spPr>
            <a:xfrm>
              <a:off x="7070080"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46" name="Gerade Verbindung 30"/>
            <p:cNvCxnSpPr/>
            <p:nvPr>
              <p:custDataLst>
                <p:tags r:id="rId30"/>
              </p:custDataLst>
            </p:nvPr>
          </p:nvCxnSpPr>
          <p:spPr>
            <a:xfrm>
              <a:off x="4565469"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47" name="Gerade Verbindung 31"/>
            <p:cNvCxnSpPr/>
            <p:nvPr>
              <p:custDataLst>
                <p:tags r:id="rId31"/>
              </p:custDataLst>
            </p:nvPr>
          </p:nvCxnSpPr>
          <p:spPr>
            <a:xfrm>
              <a:off x="5198635" y="2184437"/>
              <a:ext cx="0" cy="1791410"/>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48" name="Gerade Verbindung 35"/>
            <p:cNvCxnSpPr/>
            <p:nvPr/>
          </p:nvCxnSpPr>
          <p:spPr bwMode="auto">
            <a:xfrm>
              <a:off x="2757881" y="1935813"/>
              <a:ext cx="3652308" cy="0"/>
            </a:xfrm>
            <a:prstGeom prst="line">
              <a:avLst/>
            </a:prstGeom>
            <a:solidFill>
              <a:schemeClr val="bg2"/>
            </a:solidFill>
            <a:ln w="6350" cap="flat" cmpd="sng" algn="ctr">
              <a:solidFill>
                <a:schemeClr val="tx1"/>
              </a:solidFill>
              <a:prstDash val="solid"/>
              <a:round/>
              <a:headEnd type="none" w="med" len="med"/>
              <a:tailEnd type="none" w="med" len="med"/>
            </a:ln>
            <a:effectLst/>
          </p:spPr>
        </p:cxnSp>
        <p:sp>
          <p:nvSpPr>
            <p:cNvPr id="149" name="Textfeld 148"/>
            <p:cNvSpPr txBox="1"/>
            <p:nvPr/>
          </p:nvSpPr>
          <p:spPr>
            <a:xfrm>
              <a:off x="2794091" y="1943162"/>
              <a:ext cx="120676" cy="123112"/>
            </a:xfrm>
            <a:prstGeom prst="rect">
              <a:avLst/>
            </a:prstGeom>
            <a:noFill/>
          </p:spPr>
          <p:txBody>
            <a:bodyPr wrap="square" lIns="0" tIns="0" rIns="0" bIns="0" rtlCol="0">
              <a:spAutoFit/>
            </a:bodyPr>
            <a:lstStyle/>
            <a:p>
              <a:pPr algn="ctr"/>
              <a:r>
                <a:rPr lang="en-US" sz="800" dirty="0" smtClean="0"/>
                <a:t>J</a:t>
              </a:r>
            </a:p>
          </p:txBody>
        </p:sp>
        <p:sp>
          <p:nvSpPr>
            <p:cNvPr id="150" name="Textfeld 149"/>
            <p:cNvSpPr txBox="1"/>
            <p:nvPr/>
          </p:nvSpPr>
          <p:spPr>
            <a:xfrm>
              <a:off x="3105923" y="1943162"/>
              <a:ext cx="120676" cy="123112"/>
            </a:xfrm>
            <a:prstGeom prst="rect">
              <a:avLst/>
            </a:prstGeom>
            <a:noFill/>
          </p:spPr>
          <p:txBody>
            <a:bodyPr wrap="square" lIns="0" tIns="0" rIns="0" bIns="0" rtlCol="0">
              <a:spAutoFit/>
            </a:bodyPr>
            <a:lstStyle/>
            <a:p>
              <a:pPr algn="ctr"/>
              <a:r>
                <a:rPr lang="en-US" sz="800" dirty="0" smtClean="0"/>
                <a:t>F</a:t>
              </a:r>
            </a:p>
          </p:txBody>
        </p:sp>
        <p:sp>
          <p:nvSpPr>
            <p:cNvPr id="151" name="Textfeld 150"/>
            <p:cNvSpPr txBox="1"/>
            <p:nvPr/>
          </p:nvSpPr>
          <p:spPr>
            <a:xfrm>
              <a:off x="3417755" y="1943162"/>
              <a:ext cx="120676" cy="123112"/>
            </a:xfrm>
            <a:prstGeom prst="rect">
              <a:avLst/>
            </a:prstGeom>
            <a:noFill/>
          </p:spPr>
          <p:txBody>
            <a:bodyPr wrap="square" lIns="0" tIns="0" rIns="0" bIns="0" rtlCol="0">
              <a:spAutoFit/>
            </a:bodyPr>
            <a:lstStyle/>
            <a:p>
              <a:pPr algn="ctr"/>
              <a:r>
                <a:rPr lang="en-US" sz="800" dirty="0" smtClean="0"/>
                <a:t>M</a:t>
              </a:r>
            </a:p>
          </p:txBody>
        </p:sp>
        <p:sp>
          <p:nvSpPr>
            <p:cNvPr id="152" name="Textfeld 151"/>
            <p:cNvSpPr txBox="1"/>
            <p:nvPr/>
          </p:nvSpPr>
          <p:spPr>
            <a:xfrm>
              <a:off x="3729587" y="1943162"/>
              <a:ext cx="120676" cy="123112"/>
            </a:xfrm>
            <a:prstGeom prst="rect">
              <a:avLst/>
            </a:prstGeom>
            <a:noFill/>
          </p:spPr>
          <p:txBody>
            <a:bodyPr wrap="square" lIns="0" tIns="0" rIns="0" bIns="0" rtlCol="0">
              <a:spAutoFit/>
            </a:bodyPr>
            <a:lstStyle/>
            <a:p>
              <a:pPr algn="ctr"/>
              <a:r>
                <a:rPr lang="en-US" sz="800" dirty="0" smtClean="0"/>
                <a:t>A</a:t>
              </a:r>
            </a:p>
          </p:txBody>
        </p:sp>
        <p:sp>
          <p:nvSpPr>
            <p:cNvPr id="153" name="Textfeld 152"/>
            <p:cNvSpPr txBox="1"/>
            <p:nvPr/>
          </p:nvSpPr>
          <p:spPr>
            <a:xfrm>
              <a:off x="4041421" y="1943162"/>
              <a:ext cx="120676" cy="123112"/>
            </a:xfrm>
            <a:prstGeom prst="rect">
              <a:avLst/>
            </a:prstGeom>
            <a:noFill/>
          </p:spPr>
          <p:txBody>
            <a:bodyPr wrap="square" lIns="0" tIns="0" rIns="0" bIns="0" rtlCol="0">
              <a:spAutoFit/>
            </a:bodyPr>
            <a:lstStyle/>
            <a:p>
              <a:pPr algn="ctr"/>
              <a:r>
                <a:rPr lang="en-US" sz="800" dirty="0" smtClean="0"/>
                <a:t>M</a:t>
              </a:r>
            </a:p>
          </p:txBody>
        </p:sp>
        <p:sp>
          <p:nvSpPr>
            <p:cNvPr id="154" name="Textfeld 153"/>
            <p:cNvSpPr txBox="1"/>
            <p:nvPr/>
          </p:nvSpPr>
          <p:spPr>
            <a:xfrm>
              <a:off x="4353251" y="1943162"/>
              <a:ext cx="120676" cy="123112"/>
            </a:xfrm>
            <a:prstGeom prst="rect">
              <a:avLst/>
            </a:prstGeom>
            <a:noFill/>
          </p:spPr>
          <p:txBody>
            <a:bodyPr wrap="square" lIns="0" tIns="0" rIns="0" bIns="0" rtlCol="0">
              <a:spAutoFit/>
            </a:bodyPr>
            <a:lstStyle/>
            <a:p>
              <a:pPr algn="ctr"/>
              <a:r>
                <a:rPr lang="en-US" sz="800" dirty="0" smtClean="0"/>
                <a:t>J</a:t>
              </a:r>
            </a:p>
          </p:txBody>
        </p:sp>
        <p:sp>
          <p:nvSpPr>
            <p:cNvPr id="155" name="Textfeld 154"/>
            <p:cNvSpPr txBox="1"/>
            <p:nvPr/>
          </p:nvSpPr>
          <p:spPr>
            <a:xfrm>
              <a:off x="4665083" y="1943162"/>
              <a:ext cx="120676" cy="123112"/>
            </a:xfrm>
            <a:prstGeom prst="rect">
              <a:avLst/>
            </a:prstGeom>
            <a:noFill/>
          </p:spPr>
          <p:txBody>
            <a:bodyPr wrap="square" lIns="0" tIns="0" rIns="0" bIns="0" rtlCol="0">
              <a:spAutoFit/>
            </a:bodyPr>
            <a:lstStyle/>
            <a:p>
              <a:pPr algn="ctr"/>
              <a:r>
                <a:rPr lang="en-US" sz="800" dirty="0" smtClean="0"/>
                <a:t>J</a:t>
              </a:r>
            </a:p>
          </p:txBody>
        </p:sp>
        <p:sp>
          <p:nvSpPr>
            <p:cNvPr id="156" name="Textfeld 155"/>
            <p:cNvSpPr txBox="1"/>
            <p:nvPr/>
          </p:nvSpPr>
          <p:spPr>
            <a:xfrm>
              <a:off x="4976917" y="1943162"/>
              <a:ext cx="120676" cy="123112"/>
            </a:xfrm>
            <a:prstGeom prst="rect">
              <a:avLst/>
            </a:prstGeom>
            <a:noFill/>
          </p:spPr>
          <p:txBody>
            <a:bodyPr wrap="square" lIns="0" tIns="0" rIns="0" bIns="0" rtlCol="0">
              <a:spAutoFit/>
            </a:bodyPr>
            <a:lstStyle/>
            <a:p>
              <a:pPr algn="ctr"/>
              <a:r>
                <a:rPr lang="en-US" sz="800" dirty="0" smtClean="0"/>
                <a:t>A</a:t>
              </a:r>
            </a:p>
          </p:txBody>
        </p:sp>
        <p:sp>
          <p:nvSpPr>
            <p:cNvPr id="157" name="Textfeld 156"/>
            <p:cNvSpPr txBox="1"/>
            <p:nvPr/>
          </p:nvSpPr>
          <p:spPr>
            <a:xfrm>
              <a:off x="5288749" y="1943162"/>
              <a:ext cx="120676" cy="123112"/>
            </a:xfrm>
            <a:prstGeom prst="rect">
              <a:avLst/>
            </a:prstGeom>
            <a:noFill/>
          </p:spPr>
          <p:txBody>
            <a:bodyPr wrap="square" lIns="0" tIns="0" rIns="0" bIns="0" rtlCol="0">
              <a:spAutoFit/>
            </a:bodyPr>
            <a:lstStyle/>
            <a:p>
              <a:pPr algn="ctr"/>
              <a:r>
                <a:rPr lang="en-US" sz="800" dirty="0" smtClean="0"/>
                <a:t>S</a:t>
              </a:r>
            </a:p>
          </p:txBody>
        </p:sp>
        <p:sp>
          <p:nvSpPr>
            <p:cNvPr id="158" name="Textfeld 157"/>
            <p:cNvSpPr txBox="1"/>
            <p:nvPr/>
          </p:nvSpPr>
          <p:spPr>
            <a:xfrm>
              <a:off x="5600581" y="1943162"/>
              <a:ext cx="120676" cy="123112"/>
            </a:xfrm>
            <a:prstGeom prst="rect">
              <a:avLst/>
            </a:prstGeom>
            <a:noFill/>
          </p:spPr>
          <p:txBody>
            <a:bodyPr wrap="square" lIns="0" tIns="0" rIns="0" bIns="0" rtlCol="0">
              <a:spAutoFit/>
            </a:bodyPr>
            <a:lstStyle/>
            <a:p>
              <a:pPr algn="ctr"/>
              <a:r>
                <a:rPr lang="en-US" sz="800" dirty="0" smtClean="0"/>
                <a:t>O</a:t>
              </a:r>
            </a:p>
          </p:txBody>
        </p:sp>
        <p:sp>
          <p:nvSpPr>
            <p:cNvPr id="159" name="Textfeld 158"/>
            <p:cNvSpPr txBox="1"/>
            <p:nvPr/>
          </p:nvSpPr>
          <p:spPr>
            <a:xfrm>
              <a:off x="5912413" y="1943162"/>
              <a:ext cx="120676" cy="123112"/>
            </a:xfrm>
            <a:prstGeom prst="rect">
              <a:avLst/>
            </a:prstGeom>
            <a:noFill/>
          </p:spPr>
          <p:txBody>
            <a:bodyPr wrap="square" lIns="0" tIns="0" rIns="0" bIns="0" rtlCol="0">
              <a:spAutoFit/>
            </a:bodyPr>
            <a:lstStyle/>
            <a:p>
              <a:pPr algn="ctr"/>
              <a:r>
                <a:rPr lang="en-US" sz="800" dirty="0" smtClean="0"/>
                <a:t>N</a:t>
              </a:r>
            </a:p>
          </p:txBody>
        </p:sp>
        <p:sp>
          <p:nvSpPr>
            <p:cNvPr id="160" name="Textfeld 159"/>
            <p:cNvSpPr txBox="1"/>
            <p:nvPr/>
          </p:nvSpPr>
          <p:spPr>
            <a:xfrm>
              <a:off x="6224245" y="1943162"/>
              <a:ext cx="120676" cy="123112"/>
            </a:xfrm>
            <a:prstGeom prst="rect">
              <a:avLst/>
            </a:prstGeom>
            <a:noFill/>
          </p:spPr>
          <p:txBody>
            <a:bodyPr wrap="square" lIns="0" tIns="0" rIns="0" bIns="0" rtlCol="0">
              <a:spAutoFit/>
            </a:bodyPr>
            <a:lstStyle/>
            <a:p>
              <a:pPr algn="ctr"/>
              <a:r>
                <a:rPr lang="en-US" sz="800" dirty="0" smtClean="0"/>
                <a:t>D</a:t>
              </a:r>
            </a:p>
          </p:txBody>
        </p:sp>
        <p:cxnSp>
          <p:nvCxnSpPr>
            <p:cNvPr id="161" name="Gerade Verbindung 48"/>
            <p:cNvCxnSpPr/>
            <p:nvPr/>
          </p:nvCxnSpPr>
          <p:spPr bwMode="auto">
            <a:xfrm>
              <a:off x="6452147" y="1935813"/>
              <a:ext cx="2707624" cy="0"/>
            </a:xfrm>
            <a:prstGeom prst="line">
              <a:avLst/>
            </a:prstGeom>
            <a:solidFill>
              <a:schemeClr val="bg2"/>
            </a:solidFill>
            <a:ln w="6350" cap="flat" cmpd="sng" algn="ctr">
              <a:solidFill>
                <a:schemeClr val="tx1"/>
              </a:solidFill>
              <a:prstDash val="solid"/>
              <a:round/>
              <a:headEnd type="none" w="med" len="med"/>
              <a:tailEnd type="none" w="med" len="med"/>
            </a:ln>
            <a:effectLst/>
          </p:spPr>
        </p:cxnSp>
        <p:sp>
          <p:nvSpPr>
            <p:cNvPr id="162" name="Textfeld 161"/>
            <p:cNvSpPr txBox="1"/>
            <p:nvPr/>
          </p:nvSpPr>
          <p:spPr>
            <a:xfrm>
              <a:off x="6536077" y="1943162"/>
              <a:ext cx="120676" cy="123112"/>
            </a:xfrm>
            <a:prstGeom prst="rect">
              <a:avLst/>
            </a:prstGeom>
            <a:noFill/>
          </p:spPr>
          <p:txBody>
            <a:bodyPr wrap="square" lIns="0" tIns="0" rIns="0" bIns="0" rtlCol="0">
              <a:spAutoFit/>
            </a:bodyPr>
            <a:lstStyle/>
            <a:p>
              <a:pPr algn="ctr"/>
              <a:r>
                <a:rPr lang="en-US" sz="800" dirty="0" smtClean="0"/>
                <a:t>J</a:t>
              </a:r>
            </a:p>
          </p:txBody>
        </p:sp>
        <p:sp>
          <p:nvSpPr>
            <p:cNvPr id="163" name="Textfeld 162"/>
            <p:cNvSpPr txBox="1"/>
            <p:nvPr/>
          </p:nvSpPr>
          <p:spPr>
            <a:xfrm>
              <a:off x="6847911" y="1943162"/>
              <a:ext cx="120676" cy="123112"/>
            </a:xfrm>
            <a:prstGeom prst="rect">
              <a:avLst/>
            </a:prstGeom>
            <a:noFill/>
          </p:spPr>
          <p:txBody>
            <a:bodyPr wrap="square" lIns="0" tIns="0" rIns="0" bIns="0" rtlCol="0">
              <a:spAutoFit/>
            </a:bodyPr>
            <a:lstStyle/>
            <a:p>
              <a:pPr algn="ctr"/>
              <a:r>
                <a:rPr lang="en-US" sz="800" dirty="0" smtClean="0"/>
                <a:t>F</a:t>
              </a:r>
            </a:p>
          </p:txBody>
        </p:sp>
        <p:sp>
          <p:nvSpPr>
            <p:cNvPr id="164" name="Textfeld 163"/>
            <p:cNvSpPr txBox="1"/>
            <p:nvPr/>
          </p:nvSpPr>
          <p:spPr>
            <a:xfrm>
              <a:off x="7159743" y="1943162"/>
              <a:ext cx="120676" cy="123112"/>
            </a:xfrm>
            <a:prstGeom prst="rect">
              <a:avLst/>
            </a:prstGeom>
            <a:noFill/>
          </p:spPr>
          <p:txBody>
            <a:bodyPr wrap="square" lIns="0" tIns="0" rIns="0" bIns="0" rtlCol="0">
              <a:spAutoFit/>
            </a:bodyPr>
            <a:lstStyle/>
            <a:p>
              <a:pPr algn="ctr"/>
              <a:r>
                <a:rPr lang="en-US" sz="800" dirty="0" smtClean="0"/>
                <a:t>M</a:t>
              </a:r>
            </a:p>
          </p:txBody>
        </p:sp>
        <p:sp>
          <p:nvSpPr>
            <p:cNvPr id="165" name="Textfeld 164"/>
            <p:cNvSpPr txBox="1"/>
            <p:nvPr/>
          </p:nvSpPr>
          <p:spPr>
            <a:xfrm>
              <a:off x="7471575" y="1943162"/>
              <a:ext cx="120676" cy="123112"/>
            </a:xfrm>
            <a:prstGeom prst="rect">
              <a:avLst/>
            </a:prstGeom>
            <a:noFill/>
          </p:spPr>
          <p:txBody>
            <a:bodyPr wrap="square" lIns="0" tIns="0" rIns="0" bIns="0" rtlCol="0">
              <a:spAutoFit/>
            </a:bodyPr>
            <a:lstStyle/>
            <a:p>
              <a:pPr algn="ctr"/>
              <a:r>
                <a:rPr lang="en-US" sz="800" dirty="0" smtClean="0"/>
                <a:t>A</a:t>
              </a:r>
            </a:p>
          </p:txBody>
        </p:sp>
        <p:sp>
          <p:nvSpPr>
            <p:cNvPr id="166" name="Textfeld 165"/>
            <p:cNvSpPr txBox="1"/>
            <p:nvPr/>
          </p:nvSpPr>
          <p:spPr>
            <a:xfrm>
              <a:off x="7783407" y="1943162"/>
              <a:ext cx="120676" cy="123112"/>
            </a:xfrm>
            <a:prstGeom prst="rect">
              <a:avLst/>
            </a:prstGeom>
            <a:noFill/>
          </p:spPr>
          <p:txBody>
            <a:bodyPr wrap="square" lIns="0" tIns="0" rIns="0" bIns="0" rtlCol="0">
              <a:spAutoFit/>
            </a:bodyPr>
            <a:lstStyle/>
            <a:p>
              <a:pPr algn="ctr"/>
              <a:r>
                <a:rPr lang="en-US" sz="800" dirty="0" smtClean="0"/>
                <a:t>M</a:t>
              </a:r>
            </a:p>
          </p:txBody>
        </p:sp>
        <p:sp>
          <p:nvSpPr>
            <p:cNvPr id="167" name="Textfeld 166"/>
            <p:cNvSpPr txBox="1"/>
            <p:nvPr/>
          </p:nvSpPr>
          <p:spPr>
            <a:xfrm>
              <a:off x="8095237" y="1943162"/>
              <a:ext cx="120676" cy="123112"/>
            </a:xfrm>
            <a:prstGeom prst="rect">
              <a:avLst/>
            </a:prstGeom>
            <a:noFill/>
          </p:spPr>
          <p:txBody>
            <a:bodyPr wrap="square" lIns="0" tIns="0" rIns="0" bIns="0" rtlCol="0">
              <a:spAutoFit/>
            </a:bodyPr>
            <a:lstStyle/>
            <a:p>
              <a:pPr algn="ctr"/>
              <a:r>
                <a:rPr lang="en-US" sz="800" dirty="0" smtClean="0"/>
                <a:t>J</a:t>
              </a:r>
            </a:p>
          </p:txBody>
        </p:sp>
        <p:sp>
          <p:nvSpPr>
            <p:cNvPr id="168" name="Textfeld 167"/>
            <p:cNvSpPr txBox="1"/>
            <p:nvPr/>
          </p:nvSpPr>
          <p:spPr>
            <a:xfrm>
              <a:off x="8407069" y="1943162"/>
              <a:ext cx="120676" cy="123112"/>
            </a:xfrm>
            <a:prstGeom prst="rect">
              <a:avLst/>
            </a:prstGeom>
            <a:noFill/>
          </p:spPr>
          <p:txBody>
            <a:bodyPr wrap="square" lIns="0" tIns="0" rIns="0" bIns="0" rtlCol="0">
              <a:spAutoFit/>
            </a:bodyPr>
            <a:lstStyle/>
            <a:p>
              <a:pPr algn="ctr"/>
              <a:r>
                <a:rPr lang="en-US" sz="800" dirty="0" smtClean="0"/>
                <a:t>J</a:t>
              </a:r>
            </a:p>
          </p:txBody>
        </p:sp>
        <p:sp>
          <p:nvSpPr>
            <p:cNvPr id="169" name="Textfeld 168"/>
            <p:cNvSpPr txBox="1"/>
            <p:nvPr/>
          </p:nvSpPr>
          <p:spPr>
            <a:xfrm>
              <a:off x="8718904" y="1943162"/>
              <a:ext cx="120676" cy="123112"/>
            </a:xfrm>
            <a:prstGeom prst="rect">
              <a:avLst/>
            </a:prstGeom>
            <a:noFill/>
          </p:spPr>
          <p:txBody>
            <a:bodyPr wrap="square" lIns="0" tIns="0" rIns="0" bIns="0" rtlCol="0">
              <a:spAutoFit/>
            </a:bodyPr>
            <a:lstStyle/>
            <a:p>
              <a:pPr algn="ctr"/>
              <a:r>
                <a:rPr lang="en-US" sz="800" dirty="0" smtClean="0"/>
                <a:t>A</a:t>
              </a:r>
            </a:p>
          </p:txBody>
        </p:sp>
        <p:sp>
          <p:nvSpPr>
            <p:cNvPr id="170" name="Textfeld 169"/>
            <p:cNvSpPr txBox="1"/>
            <p:nvPr/>
          </p:nvSpPr>
          <p:spPr>
            <a:xfrm>
              <a:off x="9030725" y="1943162"/>
              <a:ext cx="120676" cy="123112"/>
            </a:xfrm>
            <a:prstGeom prst="rect">
              <a:avLst/>
            </a:prstGeom>
            <a:noFill/>
          </p:spPr>
          <p:txBody>
            <a:bodyPr wrap="square" lIns="0" tIns="0" rIns="0" bIns="0" rtlCol="0">
              <a:spAutoFit/>
            </a:bodyPr>
            <a:lstStyle/>
            <a:p>
              <a:pPr algn="ctr"/>
              <a:r>
                <a:rPr lang="en-US" sz="800" dirty="0" smtClean="0"/>
                <a:t>S</a:t>
              </a:r>
            </a:p>
          </p:txBody>
        </p:sp>
        <p:cxnSp>
          <p:nvCxnSpPr>
            <p:cNvPr id="171" name="Gerade Verbindung 68"/>
            <p:cNvCxnSpPr/>
            <p:nvPr/>
          </p:nvCxnSpPr>
          <p:spPr>
            <a:xfrm>
              <a:off x="2682763" y="2539886"/>
              <a:ext cx="787552" cy="627141"/>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2" name="Gerade Verbindung 69"/>
            <p:cNvCxnSpPr/>
            <p:nvPr/>
          </p:nvCxnSpPr>
          <p:spPr>
            <a:xfrm>
              <a:off x="2679339" y="3291840"/>
              <a:ext cx="727513" cy="56439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3" name="Gerade Verbindung 70"/>
            <p:cNvCxnSpPr/>
            <p:nvPr/>
          </p:nvCxnSpPr>
          <p:spPr>
            <a:xfrm>
              <a:off x="3474167" y="3326051"/>
              <a:ext cx="1125911" cy="28833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4" name="Gerade Verbindung 71"/>
            <p:cNvCxnSpPr/>
            <p:nvPr/>
          </p:nvCxnSpPr>
          <p:spPr>
            <a:xfrm>
              <a:off x="3474167" y="2575712"/>
              <a:ext cx="1125911" cy="28833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5" name="Gerade Verbindung 72"/>
            <p:cNvCxnSpPr/>
            <p:nvPr/>
          </p:nvCxnSpPr>
          <p:spPr>
            <a:xfrm flipV="1">
              <a:off x="4785636" y="3658050"/>
              <a:ext cx="928060" cy="17538"/>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6" name="Gerade Verbindung 73"/>
            <p:cNvCxnSpPr/>
            <p:nvPr/>
          </p:nvCxnSpPr>
          <p:spPr>
            <a:xfrm>
              <a:off x="4768767" y="3244078"/>
              <a:ext cx="9280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7" name="Gerade Verbindung 74"/>
            <p:cNvCxnSpPr/>
            <p:nvPr/>
          </p:nvCxnSpPr>
          <p:spPr>
            <a:xfrm flipV="1">
              <a:off x="5858181" y="3451178"/>
              <a:ext cx="433912" cy="132563"/>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8" name="Gerade Verbindung 75"/>
            <p:cNvCxnSpPr/>
            <p:nvPr/>
          </p:nvCxnSpPr>
          <p:spPr>
            <a:xfrm flipV="1">
              <a:off x="5857895" y="2647467"/>
              <a:ext cx="552291" cy="16661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9" name="Gerade Verbindung 76"/>
            <p:cNvCxnSpPr/>
            <p:nvPr/>
          </p:nvCxnSpPr>
          <p:spPr>
            <a:xfrm flipV="1">
              <a:off x="6734701" y="2739703"/>
              <a:ext cx="860792" cy="30166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0" name="Gerade Verbindung 77"/>
            <p:cNvCxnSpPr/>
            <p:nvPr/>
          </p:nvCxnSpPr>
          <p:spPr>
            <a:xfrm flipV="1">
              <a:off x="6663552" y="3529584"/>
              <a:ext cx="931807" cy="308374"/>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1" name="Gerade Verbindung 78"/>
            <p:cNvCxnSpPr/>
            <p:nvPr/>
          </p:nvCxnSpPr>
          <p:spPr>
            <a:xfrm>
              <a:off x="7875501" y="2112264"/>
              <a:ext cx="1429050" cy="1439315"/>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2" name="Gerade Verbindung 79"/>
            <p:cNvCxnSpPr/>
            <p:nvPr/>
          </p:nvCxnSpPr>
          <p:spPr>
            <a:xfrm>
              <a:off x="7701255" y="2766009"/>
              <a:ext cx="1458515" cy="134620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3" name="Gerade Verbindung 80"/>
            <p:cNvCxnSpPr/>
            <p:nvPr/>
          </p:nvCxnSpPr>
          <p:spPr>
            <a:xfrm>
              <a:off x="6301739" y="3451178"/>
              <a:ext cx="361815" cy="38677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4" name="Gerade Verbindung 81"/>
            <p:cNvCxnSpPr/>
            <p:nvPr/>
          </p:nvCxnSpPr>
          <p:spPr>
            <a:xfrm>
              <a:off x="6410184" y="2647467"/>
              <a:ext cx="342591" cy="393894"/>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5" name="Ellipse 184"/>
            <p:cNvSpPr/>
            <p:nvPr/>
          </p:nvSpPr>
          <p:spPr bwMode="auto">
            <a:xfrm>
              <a:off x="3394961" y="2862469"/>
              <a:ext cx="132563" cy="132563"/>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4</a:t>
              </a:r>
            </a:p>
          </p:txBody>
        </p:sp>
        <p:sp>
          <p:nvSpPr>
            <p:cNvPr id="186" name="Ellipse 185"/>
            <p:cNvSpPr/>
            <p:nvPr/>
          </p:nvSpPr>
          <p:spPr bwMode="auto">
            <a:xfrm>
              <a:off x="2691595" y="2814083"/>
              <a:ext cx="132563" cy="132563"/>
            </a:xfrm>
            <a:prstGeom prst="ellipse">
              <a:avLst/>
            </a:prstGeom>
            <a:solidFill>
              <a:schemeClr val="accent2"/>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1</a:t>
              </a:r>
            </a:p>
          </p:txBody>
        </p:sp>
        <p:sp>
          <p:nvSpPr>
            <p:cNvPr id="187" name="Ellipse 186"/>
            <p:cNvSpPr/>
            <p:nvPr/>
          </p:nvSpPr>
          <p:spPr bwMode="auto">
            <a:xfrm>
              <a:off x="2848486" y="3177803"/>
              <a:ext cx="132563" cy="132563"/>
            </a:xfrm>
            <a:prstGeom prst="ellipse">
              <a:avLst/>
            </a:prstGeom>
            <a:solidFill>
              <a:schemeClr val="accent2"/>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2</a:t>
              </a:r>
            </a:p>
          </p:txBody>
        </p:sp>
        <p:sp>
          <p:nvSpPr>
            <p:cNvPr id="188" name="Ellipse 187"/>
            <p:cNvSpPr/>
            <p:nvPr/>
          </p:nvSpPr>
          <p:spPr bwMode="auto">
            <a:xfrm>
              <a:off x="3581248" y="2681516"/>
              <a:ext cx="132563" cy="132563"/>
            </a:xfrm>
            <a:prstGeom prst="ellipse">
              <a:avLst/>
            </a:prstGeom>
            <a:solidFill>
              <a:schemeClr val="accent2"/>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3</a:t>
              </a:r>
            </a:p>
          </p:txBody>
        </p:sp>
        <p:sp>
          <p:nvSpPr>
            <p:cNvPr id="189" name="Ellipse 188"/>
            <p:cNvSpPr/>
            <p:nvPr/>
          </p:nvSpPr>
          <p:spPr bwMode="auto">
            <a:xfrm>
              <a:off x="6452147" y="2862469"/>
              <a:ext cx="132563" cy="132563"/>
            </a:xfrm>
            <a:prstGeom prst="ellipse">
              <a:avLst/>
            </a:prstGeom>
            <a:solidFill>
              <a:schemeClr val="accent2"/>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3</a:t>
              </a:r>
            </a:p>
          </p:txBody>
        </p:sp>
        <p:sp>
          <p:nvSpPr>
            <p:cNvPr id="190" name="Ellipse 189"/>
            <p:cNvSpPr/>
            <p:nvPr/>
          </p:nvSpPr>
          <p:spPr bwMode="auto">
            <a:xfrm>
              <a:off x="6715344" y="3111511"/>
              <a:ext cx="132563" cy="132563"/>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4</a:t>
              </a:r>
            </a:p>
          </p:txBody>
        </p:sp>
        <p:sp>
          <p:nvSpPr>
            <p:cNvPr id="191" name="Ellipse 190"/>
            <p:cNvSpPr/>
            <p:nvPr/>
          </p:nvSpPr>
          <p:spPr bwMode="auto">
            <a:xfrm>
              <a:off x="7070081" y="3045235"/>
              <a:ext cx="132563" cy="132563"/>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4</a:t>
              </a:r>
            </a:p>
          </p:txBody>
        </p:sp>
        <p:sp>
          <p:nvSpPr>
            <p:cNvPr id="192" name="Ellipse 191"/>
            <p:cNvSpPr/>
            <p:nvPr/>
          </p:nvSpPr>
          <p:spPr bwMode="auto">
            <a:xfrm>
              <a:off x="5966804" y="2796187"/>
              <a:ext cx="132563" cy="132563"/>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4</a:t>
              </a:r>
            </a:p>
          </p:txBody>
        </p:sp>
        <p:sp>
          <p:nvSpPr>
            <p:cNvPr id="193" name="Ellipse 192"/>
            <p:cNvSpPr/>
            <p:nvPr/>
          </p:nvSpPr>
          <p:spPr bwMode="auto">
            <a:xfrm>
              <a:off x="7503444" y="2453038"/>
              <a:ext cx="132563" cy="132563"/>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strike="noStrike" cap="none" normalizeH="0" baseline="0" dirty="0" smtClean="0">
                  <a:ln>
                    <a:noFill/>
                  </a:ln>
                  <a:solidFill>
                    <a:schemeClr val="bg1"/>
                  </a:solidFill>
                  <a:effectLst/>
                </a:rPr>
                <a:t>4</a:t>
              </a:r>
            </a:p>
          </p:txBody>
        </p:sp>
        <p:grpSp>
          <p:nvGrpSpPr>
            <p:cNvPr id="194" name="Gruppieren 193"/>
            <p:cNvGrpSpPr/>
            <p:nvPr/>
          </p:nvGrpSpPr>
          <p:grpSpPr>
            <a:xfrm>
              <a:off x="4303851" y="1770821"/>
              <a:ext cx="5135016" cy="2136594"/>
              <a:chOff x="4135388" y="1601416"/>
              <a:chExt cx="5552034" cy="2310108"/>
            </a:xfrm>
          </p:grpSpPr>
          <p:sp>
            <p:nvSpPr>
              <p:cNvPr id="196" name="Legende mit Linie 1 (Rahmen und Markierungsleiste) 58"/>
              <p:cNvSpPr>
                <a:spLocks/>
              </p:cNvSpPr>
              <p:nvPr/>
            </p:nvSpPr>
            <p:spPr bwMode="auto">
              <a:xfrm>
                <a:off x="7439496" y="3620059"/>
                <a:ext cx="1263650" cy="291465"/>
              </a:xfrm>
              <a:prstGeom prst="accentBorderCallout1">
                <a:avLst>
                  <a:gd name="adj1" fmla="val 50778"/>
                  <a:gd name="adj2" fmla="val -1948"/>
                  <a:gd name="adj3" fmla="val 22304"/>
                  <a:gd name="adj4" fmla="val -60668"/>
                </a:avLst>
              </a:prstGeom>
              <a:solidFill>
                <a:srgbClr val="BC204B"/>
              </a:solidFill>
              <a:ln w="9525" algn="ctr">
                <a:solidFill>
                  <a:srgbClr val="BC204B"/>
                </a:solidFill>
                <a:round/>
                <a:headEnd/>
                <a:tailEnd/>
              </a:ln>
            </p:spPr>
            <p:txBody>
              <a:bodyPr wrap="square" lIns="0" tIns="0" rIns="0" bIns="0" anchor="ctr"/>
              <a:lstStyle/>
              <a:p>
                <a:pPr algn="ctr"/>
                <a:r>
                  <a:rPr lang="en-US" sz="800" dirty="0" smtClean="0">
                    <a:solidFill>
                      <a:schemeClr val="bg1"/>
                    </a:solidFill>
                  </a:rPr>
                  <a:t> Max. fluctuation range</a:t>
                </a:r>
                <a:br>
                  <a:rPr lang="en-US" sz="800" dirty="0" smtClean="0">
                    <a:solidFill>
                      <a:schemeClr val="bg1"/>
                    </a:solidFill>
                  </a:rPr>
                </a:br>
                <a:r>
                  <a:rPr lang="en-US" sz="800" dirty="0" smtClean="0">
                    <a:solidFill>
                      <a:schemeClr val="bg1"/>
                    </a:solidFill>
                  </a:rPr>
                  <a:t>€ XX m</a:t>
                </a:r>
                <a:endParaRPr lang="en-US" sz="800" dirty="0">
                  <a:solidFill>
                    <a:schemeClr val="bg1"/>
                  </a:solidFill>
                </a:endParaRPr>
              </a:p>
            </p:txBody>
          </p:sp>
          <p:sp>
            <p:nvSpPr>
              <p:cNvPr id="197" name="Legende mit Linie 1 (Rahmen und Markierungsleiste) 58"/>
              <p:cNvSpPr>
                <a:spLocks/>
              </p:cNvSpPr>
              <p:nvPr/>
            </p:nvSpPr>
            <p:spPr bwMode="auto">
              <a:xfrm>
                <a:off x="4146323" y="2079560"/>
                <a:ext cx="2113253" cy="152400"/>
              </a:xfrm>
              <a:prstGeom prst="accentBorderCallout1">
                <a:avLst>
                  <a:gd name="adj1" fmla="val 54046"/>
                  <a:gd name="adj2" fmla="val 104333"/>
                  <a:gd name="adj3" fmla="val 548396"/>
                  <a:gd name="adj4" fmla="val 127610"/>
                </a:avLst>
              </a:prstGeom>
              <a:solidFill>
                <a:schemeClr val="bg1"/>
              </a:solidFill>
              <a:ln w="9525" algn="ctr">
                <a:solidFill>
                  <a:schemeClr val="accent4"/>
                </a:solidFill>
                <a:round/>
                <a:headEnd/>
                <a:tailEnd/>
              </a:ln>
            </p:spPr>
            <p:txBody>
              <a:bodyPr wrap="square" lIns="0" tIns="0" rIns="0" bIns="0" anchor="ctr"/>
              <a:lstStyle/>
              <a:p>
                <a:pPr algn="ctr"/>
                <a:endParaRPr lang="en-US" sz="800" dirty="0"/>
              </a:p>
            </p:txBody>
          </p:sp>
          <p:sp>
            <p:nvSpPr>
              <p:cNvPr id="198" name="Legende mit Linie 1 (Rahmen und Markierungsleiste) 58"/>
              <p:cNvSpPr>
                <a:spLocks/>
              </p:cNvSpPr>
              <p:nvPr/>
            </p:nvSpPr>
            <p:spPr bwMode="auto">
              <a:xfrm>
                <a:off x="4135388" y="2079560"/>
                <a:ext cx="2113253" cy="152400"/>
              </a:xfrm>
              <a:prstGeom prst="accentBorderCallout1">
                <a:avLst>
                  <a:gd name="adj1" fmla="val 135296"/>
                  <a:gd name="adj2" fmla="val 50697"/>
                  <a:gd name="adj3" fmla="val 513031"/>
                  <a:gd name="adj4" fmla="val 82180"/>
                </a:avLst>
              </a:prstGeom>
              <a:solidFill>
                <a:schemeClr val="bg1"/>
              </a:solidFill>
              <a:ln w="9525" algn="ctr">
                <a:solidFill>
                  <a:schemeClr val="accent4"/>
                </a:solidFill>
                <a:round/>
                <a:headEnd/>
                <a:tailEnd/>
              </a:ln>
            </p:spPr>
            <p:txBody>
              <a:bodyPr wrap="square" lIns="0" tIns="0" rIns="0" bIns="0" anchor="ctr"/>
              <a:lstStyle/>
              <a:p>
                <a:pPr algn="ctr"/>
                <a:endParaRPr lang="en-US" sz="800" dirty="0"/>
              </a:p>
            </p:txBody>
          </p:sp>
          <p:sp>
            <p:nvSpPr>
              <p:cNvPr id="199" name="Legende mit Linie 1 (Rahmen und Markierungsleiste) 58"/>
              <p:cNvSpPr>
                <a:spLocks/>
              </p:cNvSpPr>
              <p:nvPr/>
            </p:nvSpPr>
            <p:spPr bwMode="auto">
              <a:xfrm>
                <a:off x="4144913" y="2079560"/>
                <a:ext cx="2113253" cy="152400"/>
              </a:xfrm>
              <a:prstGeom prst="accentBorderCallout1">
                <a:avLst>
                  <a:gd name="adj1" fmla="val 54046"/>
                  <a:gd name="adj2" fmla="val 104333"/>
                  <a:gd name="adj3" fmla="val 112557"/>
                  <a:gd name="adj4" fmla="val 170002"/>
                </a:avLst>
              </a:prstGeom>
              <a:solidFill>
                <a:schemeClr val="bg1"/>
              </a:solidFill>
              <a:ln w="9525" algn="ctr">
                <a:solidFill>
                  <a:schemeClr val="accent4"/>
                </a:solidFill>
                <a:round/>
                <a:headEnd/>
                <a:tailEnd/>
              </a:ln>
            </p:spPr>
            <p:txBody>
              <a:bodyPr wrap="square" lIns="0" tIns="0" rIns="0" bIns="0" anchor="ctr"/>
              <a:lstStyle/>
              <a:p>
                <a:pPr algn="ctr"/>
                <a:endParaRPr lang="en-US" sz="800" dirty="0"/>
              </a:p>
            </p:txBody>
          </p:sp>
          <p:sp>
            <p:nvSpPr>
              <p:cNvPr id="200" name="Legende mit Linie 1 (Rahmen und Markierungsleiste) 58"/>
              <p:cNvSpPr>
                <a:spLocks/>
              </p:cNvSpPr>
              <p:nvPr/>
            </p:nvSpPr>
            <p:spPr bwMode="auto">
              <a:xfrm flipH="1">
                <a:off x="4146320" y="2079384"/>
                <a:ext cx="2113253" cy="152575"/>
              </a:xfrm>
              <a:prstGeom prst="accentBorderCallout1">
                <a:avLst>
                  <a:gd name="adj1" fmla="val 54046"/>
                  <a:gd name="adj2" fmla="val 104333"/>
                  <a:gd name="adj3" fmla="val 336029"/>
                  <a:gd name="adj4" fmla="val 139422"/>
                </a:avLst>
              </a:prstGeom>
              <a:solidFill>
                <a:schemeClr val="accent4"/>
              </a:solidFill>
              <a:ln w="9525" algn="ctr">
                <a:solidFill>
                  <a:schemeClr val="accent4"/>
                </a:solidFill>
                <a:round/>
                <a:headEnd/>
                <a:tailEnd/>
              </a:ln>
            </p:spPr>
            <p:txBody>
              <a:bodyPr wrap="square" lIns="0" tIns="0" rIns="0" bIns="0" anchor="ctr"/>
              <a:lstStyle/>
              <a:p>
                <a:pPr algn="ctr"/>
                <a:r>
                  <a:rPr lang="en-US" sz="800" dirty="0" smtClean="0">
                    <a:solidFill>
                      <a:schemeClr val="bg1"/>
                    </a:solidFill>
                  </a:rPr>
                  <a:t>Deposits by shareholders</a:t>
                </a:r>
                <a:endParaRPr lang="en-US" sz="800" dirty="0">
                  <a:solidFill>
                    <a:schemeClr val="bg1"/>
                  </a:solidFill>
                </a:endParaRPr>
              </a:p>
            </p:txBody>
          </p:sp>
          <p:grpSp>
            <p:nvGrpSpPr>
              <p:cNvPr id="201" name="Gruppieren 37"/>
              <p:cNvGrpSpPr>
                <a:grpSpLocks/>
              </p:cNvGrpSpPr>
              <p:nvPr/>
            </p:nvGrpSpPr>
            <p:grpSpPr bwMode="auto">
              <a:xfrm>
                <a:off x="6596148" y="2660006"/>
                <a:ext cx="131086" cy="1020728"/>
                <a:chOff x="4117293" y="1562100"/>
                <a:chExt cx="68262" cy="1512000"/>
              </a:xfrm>
            </p:grpSpPr>
            <p:cxnSp>
              <p:nvCxnSpPr>
                <p:cNvPr id="206" name="Gerade Verbindung 37"/>
                <p:cNvCxnSpPr>
                  <a:cxnSpLocks noChangeShapeType="1"/>
                </p:cNvCxnSpPr>
                <p:nvPr/>
              </p:nvCxnSpPr>
              <p:spPr bwMode="auto">
                <a:xfrm rot="5400000">
                  <a:off x="3395423" y="2318100"/>
                  <a:ext cx="1512000" cy="0"/>
                </a:xfrm>
                <a:prstGeom prst="line">
                  <a:avLst/>
                </a:prstGeom>
                <a:noFill/>
                <a:ln w="25400" algn="ctr">
                  <a:solidFill>
                    <a:srgbClr val="BC204B"/>
                  </a:solidFill>
                  <a:round/>
                  <a:headEnd/>
                  <a:tailEnd/>
                </a:ln>
              </p:spPr>
            </p:cxnSp>
            <p:cxnSp>
              <p:nvCxnSpPr>
                <p:cNvPr id="207" name="Gerade Verbindung 42"/>
                <p:cNvCxnSpPr>
                  <a:cxnSpLocks noChangeShapeType="1"/>
                </p:cNvCxnSpPr>
                <p:nvPr/>
              </p:nvCxnSpPr>
              <p:spPr bwMode="auto">
                <a:xfrm>
                  <a:off x="4117293" y="1562100"/>
                  <a:ext cx="68262" cy="0"/>
                </a:xfrm>
                <a:prstGeom prst="line">
                  <a:avLst/>
                </a:prstGeom>
                <a:noFill/>
                <a:ln w="25400" algn="ctr">
                  <a:solidFill>
                    <a:srgbClr val="BC204B"/>
                  </a:solidFill>
                  <a:round/>
                  <a:headEnd/>
                  <a:tailEnd/>
                </a:ln>
              </p:spPr>
            </p:cxnSp>
            <p:cxnSp>
              <p:nvCxnSpPr>
                <p:cNvPr id="208" name="Gerade Verbindung 43"/>
                <p:cNvCxnSpPr>
                  <a:cxnSpLocks noChangeShapeType="1"/>
                </p:cNvCxnSpPr>
                <p:nvPr/>
              </p:nvCxnSpPr>
              <p:spPr bwMode="auto">
                <a:xfrm>
                  <a:off x="4117293" y="3068956"/>
                  <a:ext cx="68262" cy="0"/>
                </a:xfrm>
                <a:prstGeom prst="line">
                  <a:avLst/>
                </a:prstGeom>
                <a:noFill/>
                <a:ln w="25400" algn="ctr">
                  <a:solidFill>
                    <a:srgbClr val="BC204B"/>
                  </a:solidFill>
                  <a:round/>
                  <a:headEnd/>
                  <a:tailEnd/>
                </a:ln>
              </p:spPr>
            </p:cxnSp>
          </p:grpSp>
          <p:sp>
            <p:nvSpPr>
              <p:cNvPr id="202" name="Pfeil nach links und rechts 201"/>
              <p:cNvSpPr/>
              <p:nvPr/>
            </p:nvSpPr>
            <p:spPr>
              <a:xfrm>
                <a:off x="6549864" y="1601416"/>
                <a:ext cx="2923844" cy="166266"/>
              </a:xfrm>
              <a:prstGeom prst="leftRightArrow">
                <a:avLst>
                  <a:gd name="adj1" fmla="val 75408"/>
                  <a:gd name="adj2" fmla="val 50000"/>
                </a:avLst>
              </a:prstGeom>
              <a:solidFill>
                <a:srgbClr val="D9D9D9"/>
              </a:solidFill>
              <a:ln>
                <a:solidFill>
                  <a:srgbClr val="D9D9D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solidFill>
                      <a:srgbClr val="000000"/>
                    </a:solidFill>
                  </a:rPr>
                  <a:t>€ XX m Investment payments</a:t>
                </a:r>
                <a:endParaRPr lang="en-US" sz="800" dirty="0">
                  <a:solidFill>
                    <a:srgbClr val="000000"/>
                  </a:solidFill>
                </a:endParaRPr>
              </a:p>
            </p:txBody>
          </p:sp>
          <p:sp>
            <p:nvSpPr>
              <p:cNvPr id="203" name="Legende mit Linie 1 (Rahmen und Markierungsleiste) 58"/>
              <p:cNvSpPr>
                <a:spLocks/>
              </p:cNvSpPr>
              <p:nvPr/>
            </p:nvSpPr>
            <p:spPr bwMode="auto">
              <a:xfrm flipH="1">
                <a:off x="8672974" y="2130798"/>
                <a:ext cx="897062" cy="144000"/>
              </a:xfrm>
              <a:prstGeom prst="accentBorderCallout1">
                <a:avLst>
                  <a:gd name="adj1" fmla="val 54046"/>
                  <a:gd name="adj2" fmla="val 104333"/>
                  <a:gd name="adj3" fmla="val 172937"/>
                  <a:gd name="adj4" fmla="val 145392"/>
                </a:avLst>
              </a:prstGeom>
              <a:solidFill>
                <a:schemeClr val="accent4"/>
              </a:solidFill>
              <a:ln w="9525" algn="ctr">
                <a:solidFill>
                  <a:schemeClr val="accent4"/>
                </a:solidFill>
                <a:round/>
                <a:headEnd/>
                <a:tailEnd/>
              </a:ln>
            </p:spPr>
            <p:txBody>
              <a:bodyPr wrap="square" lIns="0" tIns="0" rIns="0" bIns="0" anchor="ctr"/>
              <a:lstStyle/>
              <a:p>
                <a:pPr algn="ctr"/>
                <a:r>
                  <a:rPr lang="en-US" sz="800" dirty="0" smtClean="0">
                    <a:solidFill>
                      <a:schemeClr val="bg1"/>
                    </a:solidFill>
                  </a:rPr>
                  <a:t>€ XX m Invest.</a:t>
                </a:r>
                <a:endParaRPr lang="en-US" sz="800" dirty="0">
                  <a:solidFill>
                    <a:schemeClr val="bg1"/>
                  </a:solidFill>
                </a:endParaRPr>
              </a:p>
            </p:txBody>
          </p:sp>
          <p:sp>
            <p:nvSpPr>
              <p:cNvPr id="204" name="Legende mit Linie 1 (Rahmen und Markierungsleiste) 58"/>
              <p:cNvSpPr>
                <a:spLocks/>
              </p:cNvSpPr>
              <p:nvPr/>
            </p:nvSpPr>
            <p:spPr bwMode="auto">
              <a:xfrm flipH="1">
                <a:off x="8728802" y="2383100"/>
                <a:ext cx="897062" cy="144000"/>
              </a:xfrm>
              <a:prstGeom prst="accentBorderCallout1">
                <a:avLst>
                  <a:gd name="adj1" fmla="val 54046"/>
                  <a:gd name="adj2" fmla="val 104333"/>
                  <a:gd name="adj3" fmla="val 290475"/>
                  <a:gd name="adj4" fmla="val 117008"/>
                </a:avLst>
              </a:prstGeom>
              <a:solidFill>
                <a:schemeClr val="accent4"/>
              </a:solidFill>
              <a:ln w="9525" algn="ctr">
                <a:solidFill>
                  <a:schemeClr val="accent4"/>
                </a:solidFill>
                <a:round/>
                <a:headEnd/>
                <a:tailEnd/>
              </a:ln>
            </p:spPr>
            <p:txBody>
              <a:bodyPr wrap="square" lIns="0" tIns="0" rIns="0" bIns="0" anchor="ctr"/>
              <a:lstStyle/>
              <a:p>
                <a:pPr algn="ctr"/>
                <a:r>
                  <a:rPr lang="en-US" sz="800" dirty="0" smtClean="0">
                    <a:solidFill>
                      <a:schemeClr val="bg1"/>
                    </a:solidFill>
                  </a:rPr>
                  <a:t>€ XX m Invest.</a:t>
                </a:r>
                <a:endParaRPr lang="en-US" sz="800" dirty="0">
                  <a:solidFill>
                    <a:schemeClr val="bg1"/>
                  </a:solidFill>
                </a:endParaRPr>
              </a:p>
            </p:txBody>
          </p:sp>
          <p:sp>
            <p:nvSpPr>
              <p:cNvPr id="205" name="Legende mit Linie 1 (Rahmen und Markierungsleiste) 58"/>
              <p:cNvSpPr>
                <a:spLocks/>
              </p:cNvSpPr>
              <p:nvPr/>
            </p:nvSpPr>
            <p:spPr bwMode="auto">
              <a:xfrm flipH="1">
                <a:off x="9147422" y="2577210"/>
                <a:ext cx="540000" cy="254173"/>
              </a:xfrm>
              <a:prstGeom prst="accentBorderCallout1">
                <a:avLst>
                  <a:gd name="adj1" fmla="val 54046"/>
                  <a:gd name="adj2" fmla="val 104333"/>
                  <a:gd name="adj3" fmla="val 203008"/>
                  <a:gd name="adj4" fmla="val 137328"/>
                </a:avLst>
              </a:prstGeom>
              <a:solidFill>
                <a:schemeClr val="accent4"/>
              </a:solidFill>
              <a:ln w="9525" algn="ctr">
                <a:solidFill>
                  <a:schemeClr val="accent4"/>
                </a:solidFill>
                <a:round/>
                <a:headEnd/>
                <a:tailEnd/>
              </a:ln>
            </p:spPr>
            <p:txBody>
              <a:bodyPr wrap="square" lIns="0" tIns="0" rIns="0" bIns="0" anchor="ctr"/>
              <a:lstStyle/>
              <a:p>
                <a:pPr algn="ctr"/>
                <a:r>
                  <a:rPr lang="en-US" sz="800" dirty="0" smtClean="0">
                    <a:solidFill>
                      <a:schemeClr val="bg1"/>
                    </a:solidFill>
                  </a:rPr>
                  <a:t>€ XX m Invest.</a:t>
                </a:r>
                <a:endParaRPr lang="en-US" sz="800" dirty="0">
                  <a:solidFill>
                    <a:schemeClr val="bg1"/>
                  </a:solidFill>
                </a:endParaRPr>
              </a:p>
            </p:txBody>
          </p:sp>
        </p:grpSp>
        <p:cxnSp>
          <p:nvCxnSpPr>
            <p:cNvPr id="195" name="Gerader Verbinder 194"/>
            <p:cNvCxnSpPr/>
            <p:nvPr/>
          </p:nvCxnSpPr>
          <p:spPr>
            <a:xfrm flipH="1" flipV="1">
              <a:off x="6384215" y="2324200"/>
              <a:ext cx="777378" cy="675032"/>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aphicFrame>
        <p:nvGraphicFramePr>
          <p:cNvPr id="106" name="Objekt 105"/>
          <p:cNvGraphicFramePr>
            <a:graphicFrameLocks noChangeAspect="1"/>
          </p:cNvGraphicFramePr>
          <p:nvPr>
            <p:extLst>
              <p:ext uri="{D42A27DB-BD31-4B8C-83A1-F6EECF244321}">
                <p14:modId xmlns:p14="http://schemas.microsoft.com/office/powerpoint/2010/main" val="3948564329"/>
              </p:ext>
            </p:extLst>
          </p:nvPr>
        </p:nvGraphicFramePr>
        <p:xfrm>
          <a:off x="-1666776" y="3862609"/>
          <a:ext cx="914400" cy="771525"/>
        </p:xfrm>
        <a:graphic>
          <a:graphicData uri="http://schemas.openxmlformats.org/presentationml/2006/ole">
            <mc:AlternateContent xmlns:mc="http://schemas.openxmlformats.org/markup-compatibility/2006">
              <mc:Choice xmlns:v="urn:schemas-microsoft-com:vml" Requires="v">
                <p:oleObj spid="_x0000_s3083" name="Arbeitsblatt" showAsIcon="1" r:id="rId37" imgW="914400" imgH="771480" progId="Excel.Sheet.12">
                  <p:embed/>
                </p:oleObj>
              </mc:Choice>
              <mc:Fallback>
                <p:oleObj name="Arbeitsblatt" showAsIcon="1" r:id="rId37" imgW="914400" imgH="771480" progId="Excel.Sheet.12">
                  <p:embed/>
                  <p:pic>
                    <p:nvPicPr>
                      <p:cNvPr id="0" name=""/>
                      <p:cNvPicPr/>
                      <p:nvPr/>
                    </p:nvPicPr>
                    <p:blipFill>
                      <a:blip r:embed="rId38"/>
                      <a:stretch>
                        <a:fillRect/>
                      </a:stretch>
                    </p:blipFill>
                    <p:spPr>
                      <a:xfrm>
                        <a:off x="-1666776" y="3862609"/>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5025134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488950" y="1591408"/>
            <a:ext cx="8936404" cy="4012598"/>
          </a:xfrm>
          <a:prstGeom prst="rect">
            <a:avLst/>
          </a:prstGeom>
          <a:solidFill>
            <a:srgbClr val="DADADA"/>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endParaRPr lang="en-US" sz="900" dirty="0" smtClean="0">
              <a:solidFill>
                <a:schemeClr val="bg1"/>
              </a:solidFill>
            </a:endParaRPr>
          </a:p>
        </p:txBody>
      </p:sp>
      <p:sp>
        <p:nvSpPr>
          <p:cNvPr id="5" name="Titel 4"/>
          <p:cNvSpPr>
            <a:spLocks noGrp="1"/>
          </p:cNvSpPr>
          <p:nvPr>
            <p:ph type="title"/>
          </p:nvPr>
        </p:nvSpPr>
        <p:spPr/>
        <p:txBody>
          <a:bodyPr/>
          <a:lstStyle/>
          <a:p>
            <a:r>
              <a:rPr lang="en-US" dirty="0" smtClean="0"/>
              <a:t>8. What measures can be implemented to optimize liquidity?</a:t>
            </a:r>
            <a:endParaRPr lang="en-US" dirty="0"/>
          </a:p>
        </p:txBody>
      </p:sp>
      <p:sp>
        <p:nvSpPr>
          <p:cNvPr id="24" name="Textplatzhalter 23"/>
          <p:cNvSpPr>
            <a:spLocks noGrp="1"/>
          </p:cNvSpPr>
          <p:nvPr>
            <p:ph type="body" sz="quarter" idx="11"/>
          </p:nvPr>
        </p:nvSpPr>
        <p:spPr/>
        <p:txBody>
          <a:bodyPr/>
          <a:lstStyle/>
          <a:p>
            <a:r>
              <a:rPr lang="en-US" dirty="0"/>
              <a:t>Cash </a:t>
            </a:r>
            <a:r>
              <a:rPr lang="en-US" dirty="0" smtClean="0"/>
              <a:t>Management</a:t>
            </a:r>
            <a:endParaRPr lang="en-US" dirty="0"/>
          </a:p>
        </p:txBody>
      </p:sp>
      <p:sp>
        <p:nvSpPr>
          <p:cNvPr id="2" name="Textplatzhalter 1"/>
          <p:cNvSpPr>
            <a:spLocks noGrp="1"/>
          </p:cNvSpPr>
          <p:nvPr>
            <p:ph type="body" sz="quarter" idx="10"/>
          </p:nvPr>
        </p:nvSpPr>
        <p:spPr>
          <a:xfrm>
            <a:off x="488950" y="1422400"/>
            <a:ext cx="8928100" cy="169008"/>
          </a:xfrm>
        </p:spPr>
        <p:txBody>
          <a:bodyPr/>
          <a:lstStyle/>
          <a:p>
            <a:r>
              <a:rPr lang="en-US" dirty="0" smtClean="0"/>
              <a:t>Examples measures</a:t>
            </a:r>
            <a:endParaRPr lang="en-US" dirty="0"/>
          </a:p>
        </p:txBody>
      </p:sp>
      <p:sp>
        <p:nvSpPr>
          <p:cNvPr id="25" name="Text Box 7"/>
          <p:cNvSpPr txBox="1">
            <a:spLocks noChangeArrowheads="1"/>
          </p:cNvSpPr>
          <p:nvPr/>
        </p:nvSpPr>
        <p:spPr bwMode="gray">
          <a:xfrm>
            <a:off x="1806360" y="5262290"/>
            <a:ext cx="879788" cy="138499"/>
          </a:xfrm>
          <a:prstGeom prst="rect">
            <a:avLst/>
          </a:prstGeom>
          <a:noFill/>
          <a:ln w="3175">
            <a:noFill/>
            <a:miter lim="800000"/>
            <a:headEnd/>
            <a:tailEnd/>
          </a:ln>
        </p:spPr>
        <p:txBody>
          <a:bodyPr lIns="0" tIns="0" rIns="0" bIns="0">
            <a:spAutoFit/>
          </a:bodyPr>
          <a:lstStyle/>
          <a:p>
            <a:pPr marL="285750" indent="-285750" algn="ctr" defTabSz="762000" eaLnBrk="0" hangingPunct="0"/>
            <a:r>
              <a:rPr lang="en-US" sz="900" b="1" dirty="0" smtClean="0">
                <a:latin typeface="Arial" pitchFamily="34" charset="0"/>
                <a:cs typeface="Arial" pitchFamily="34" charset="0"/>
              </a:rPr>
              <a:t>Short term</a:t>
            </a:r>
            <a:endParaRPr lang="en-US" sz="900" b="1" dirty="0">
              <a:latin typeface="Arial" pitchFamily="34" charset="0"/>
              <a:cs typeface="Arial" pitchFamily="34" charset="0"/>
            </a:endParaRPr>
          </a:p>
        </p:txBody>
      </p:sp>
      <p:sp>
        <p:nvSpPr>
          <p:cNvPr id="26" name="Text Box 9"/>
          <p:cNvSpPr txBox="1">
            <a:spLocks noChangeArrowheads="1"/>
          </p:cNvSpPr>
          <p:nvPr/>
        </p:nvSpPr>
        <p:spPr bwMode="gray">
          <a:xfrm>
            <a:off x="8113269" y="5262290"/>
            <a:ext cx="911587" cy="138499"/>
          </a:xfrm>
          <a:prstGeom prst="rect">
            <a:avLst/>
          </a:prstGeom>
          <a:noFill/>
          <a:ln w="3175">
            <a:noFill/>
            <a:miter lim="800000"/>
            <a:headEnd/>
            <a:tailEnd/>
          </a:ln>
        </p:spPr>
        <p:txBody>
          <a:bodyPr lIns="0" tIns="0" rIns="0" bIns="0">
            <a:spAutoFit/>
          </a:bodyPr>
          <a:lstStyle/>
          <a:p>
            <a:pPr marL="285750" indent="-285750" algn="ctr" defTabSz="762000" eaLnBrk="0" hangingPunct="0"/>
            <a:r>
              <a:rPr lang="en-US" sz="900" b="1" dirty="0" smtClean="0">
                <a:latin typeface="Arial" pitchFamily="34" charset="0"/>
                <a:cs typeface="Arial" pitchFamily="34" charset="0"/>
              </a:rPr>
              <a:t>Long term</a:t>
            </a:r>
            <a:endParaRPr lang="en-US" sz="900" b="1" dirty="0">
              <a:latin typeface="Arial" pitchFamily="34" charset="0"/>
              <a:cs typeface="Arial" pitchFamily="34" charset="0"/>
            </a:endParaRPr>
          </a:p>
        </p:txBody>
      </p:sp>
      <p:sp>
        <p:nvSpPr>
          <p:cNvPr id="27" name="Rectangle 10"/>
          <p:cNvSpPr>
            <a:spLocks noChangeArrowheads="1"/>
          </p:cNvSpPr>
          <p:nvPr/>
        </p:nvSpPr>
        <p:spPr bwMode="gray">
          <a:xfrm>
            <a:off x="1450509" y="1840054"/>
            <a:ext cx="6487106" cy="3320780"/>
          </a:xfrm>
          <a:prstGeom prst="rect">
            <a:avLst/>
          </a:prstGeom>
          <a:solidFill>
            <a:schemeClr val="accent1"/>
          </a:solidFill>
          <a:ln w="3175">
            <a:solidFill>
              <a:schemeClr val="bg1"/>
            </a:solidFill>
            <a:miter lim="800000"/>
            <a:headEnd/>
            <a:tailEnd/>
          </a:ln>
        </p:spPr>
        <p:txBody>
          <a:bodyPr wrap="none" lIns="144000" rIns="144000" anchor="ctr"/>
          <a:lstStyle/>
          <a:p>
            <a:pPr algn="ctr"/>
            <a:endParaRPr lang="en-US" sz="900" b="1" dirty="0">
              <a:solidFill>
                <a:schemeClr val="tx2"/>
              </a:solidFill>
              <a:latin typeface="Arial" pitchFamily="34" charset="0"/>
            </a:endParaRPr>
          </a:p>
        </p:txBody>
      </p:sp>
      <p:sp>
        <p:nvSpPr>
          <p:cNvPr id="45" name="Rectangle 11"/>
          <p:cNvSpPr>
            <a:spLocks noChangeArrowheads="1"/>
          </p:cNvSpPr>
          <p:nvPr/>
        </p:nvSpPr>
        <p:spPr bwMode="gray">
          <a:xfrm>
            <a:off x="1450509" y="2962123"/>
            <a:ext cx="4245996" cy="2198711"/>
          </a:xfrm>
          <a:prstGeom prst="rect">
            <a:avLst/>
          </a:prstGeom>
          <a:solidFill>
            <a:schemeClr val="accent3"/>
          </a:solidFill>
          <a:ln w="3175">
            <a:solidFill>
              <a:schemeClr val="bg1"/>
            </a:solidFill>
            <a:miter lim="800000"/>
            <a:headEnd/>
            <a:tailEnd/>
          </a:ln>
        </p:spPr>
        <p:txBody>
          <a:bodyPr wrap="none" lIns="144000" rIns="144000" anchor="ctr"/>
          <a:lstStyle/>
          <a:p>
            <a:pPr algn="ctr"/>
            <a:endParaRPr lang="en-US" sz="900" b="1" dirty="0">
              <a:solidFill>
                <a:schemeClr val="tx2"/>
              </a:solidFill>
              <a:latin typeface="Arial" pitchFamily="34" charset="0"/>
            </a:endParaRPr>
          </a:p>
        </p:txBody>
      </p:sp>
      <p:sp>
        <p:nvSpPr>
          <p:cNvPr id="47" name="Rectangle 12"/>
          <p:cNvSpPr>
            <a:spLocks noChangeArrowheads="1"/>
          </p:cNvSpPr>
          <p:nvPr/>
        </p:nvSpPr>
        <p:spPr bwMode="gray">
          <a:xfrm>
            <a:off x="1450509" y="3966080"/>
            <a:ext cx="2194168" cy="1194754"/>
          </a:xfrm>
          <a:prstGeom prst="rect">
            <a:avLst/>
          </a:prstGeom>
          <a:solidFill>
            <a:schemeClr val="tx2"/>
          </a:solidFill>
          <a:ln w="3175">
            <a:solidFill>
              <a:schemeClr val="bg1"/>
            </a:solidFill>
            <a:miter lim="800000"/>
            <a:headEnd/>
            <a:tailEnd/>
          </a:ln>
        </p:spPr>
        <p:txBody>
          <a:bodyPr wrap="none" lIns="144000" rIns="144000" anchor="ctr"/>
          <a:lstStyle/>
          <a:p>
            <a:pPr algn="ctr"/>
            <a:endParaRPr lang="en-US" sz="900" b="1" dirty="0">
              <a:solidFill>
                <a:schemeClr val="tx2"/>
              </a:solidFill>
              <a:latin typeface="Arial" pitchFamily="34" charset="0"/>
            </a:endParaRPr>
          </a:p>
        </p:txBody>
      </p:sp>
      <p:sp>
        <p:nvSpPr>
          <p:cNvPr id="48" name="Oval 13"/>
          <p:cNvSpPr>
            <a:spLocks noChangeArrowheads="1"/>
          </p:cNvSpPr>
          <p:nvPr/>
        </p:nvSpPr>
        <p:spPr bwMode="gray">
          <a:xfrm>
            <a:off x="2892419" y="2780908"/>
            <a:ext cx="1362837" cy="501222"/>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Terms &amp; Conditions (esp. cash discounts)</a:t>
            </a:r>
            <a:endParaRPr lang="en-US" sz="800" dirty="0">
              <a:latin typeface="Arial" pitchFamily="34" charset="0"/>
              <a:cs typeface="Arial" pitchFamily="34" charset="0"/>
            </a:endParaRPr>
          </a:p>
        </p:txBody>
      </p:sp>
      <p:sp>
        <p:nvSpPr>
          <p:cNvPr id="49" name="Oval 14"/>
          <p:cNvSpPr>
            <a:spLocks noChangeArrowheads="1"/>
          </p:cNvSpPr>
          <p:nvPr/>
        </p:nvSpPr>
        <p:spPr bwMode="gray">
          <a:xfrm>
            <a:off x="4726699" y="3004737"/>
            <a:ext cx="1128127" cy="349794"/>
          </a:xfrm>
          <a:prstGeom prst="ellipse">
            <a:avLst/>
          </a:prstGeom>
          <a:noFill/>
          <a:ln w="3175">
            <a:noFill/>
            <a:round/>
            <a:headEnd/>
            <a:tailEnd/>
          </a:ln>
        </p:spPr>
        <p:txBody>
          <a:bodyPr lIns="36000" rIns="36000" anchor="ctr"/>
          <a:lstStyle/>
          <a:p>
            <a:pPr algn="ctr" defTabSz="762000" eaLnBrk="0" hangingPunct="0"/>
            <a:r>
              <a:rPr lang="en-US" sz="1000" b="1" dirty="0" smtClean="0">
                <a:solidFill>
                  <a:schemeClr val="bg1"/>
                </a:solidFill>
                <a:latin typeface="Arial" pitchFamily="34" charset="0"/>
                <a:cs typeface="Arial" pitchFamily="34" charset="0"/>
              </a:rPr>
              <a:t>Tactic</a:t>
            </a:r>
            <a:endParaRPr lang="en-US" sz="1000" b="1" dirty="0">
              <a:solidFill>
                <a:schemeClr val="bg1"/>
              </a:solidFill>
              <a:latin typeface="Arial" pitchFamily="34" charset="0"/>
              <a:cs typeface="Arial" pitchFamily="34" charset="0"/>
            </a:endParaRPr>
          </a:p>
        </p:txBody>
      </p:sp>
      <p:sp>
        <p:nvSpPr>
          <p:cNvPr id="50" name="Oval 15"/>
          <p:cNvSpPr>
            <a:spLocks noChangeArrowheads="1"/>
          </p:cNvSpPr>
          <p:nvPr/>
        </p:nvSpPr>
        <p:spPr bwMode="gray">
          <a:xfrm>
            <a:off x="6485435" y="4305275"/>
            <a:ext cx="1695975" cy="781360"/>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Stakeholder management and communication inclusive cash performance</a:t>
            </a:r>
            <a:endParaRPr lang="en-US" sz="800" dirty="0">
              <a:latin typeface="Arial" pitchFamily="34" charset="0"/>
              <a:cs typeface="Arial" pitchFamily="34" charset="0"/>
            </a:endParaRPr>
          </a:p>
        </p:txBody>
      </p:sp>
      <p:sp>
        <p:nvSpPr>
          <p:cNvPr id="51" name="Oval 16"/>
          <p:cNvSpPr>
            <a:spLocks noChangeArrowheads="1"/>
          </p:cNvSpPr>
          <p:nvPr/>
        </p:nvSpPr>
        <p:spPr bwMode="gray">
          <a:xfrm>
            <a:off x="6532378" y="3681399"/>
            <a:ext cx="1580891" cy="480021"/>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Get pensions off-balance</a:t>
            </a:r>
            <a:endParaRPr lang="en-US" sz="800" dirty="0">
              <a:latin typeface="Arial" pitchFamily="34" charset="0"/>
              <a:cs typeface="Arial" pitchFamily="34" charset="0"/>
            </a:endParaRPr>
          </a:p>
        </p:txBody>
      </p:sp>
      <p:sp>
        <p:nvSpPr>
          <p:cNvPr id="52" name="Oval 17"/>
          <p:cNvSpPr>
            <a:spLocks noChangeArrowheads="1"/>
          </p:cNvSpPr>
          <p:nvPr/>
        </p:nvSpPr>
        <p:spPr bwMode="gray">
          <a:xfrm>
            <a:off x="3007172" y="4780754"/>
            <a:ext cx="1649033" cy="425508"/>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Cash Pooling &amp; Cash Flow Forecasting </a:t>
            </a:r>
            <a:endParaRPr lang="en-US" sz="800" dirty="0">
              <a:latin typeface="Arial" pitchFamily="34" charset="0"/>
              <a:cs typeface="Arial" pitchFamily="34" charset="0"/>
            </a:endParaRPr>
          </a:p>
        </p:txBody>
      </p:sp>
      <p:sp>
        <p:nvSpPr>
          <p:cNvPr id="53" name="Oval 18"/>
          <p:cNvSpPr>
            <a:spLocks noChangeArrowheads="1"/>
          </p:cNvSpPr>
          <p:nvPr/>
        </p:nvSpPr>
        <p:spPr bwMode="gray">
          <a:xfrm>
            <a:off x="2519579" y="4730783"/>
            <a:ext cx="802560" cy="355852"/>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Reduce purchase</a:t>
            </a:r>
            <a:endParaRPr lang="en-US" sz="800" dirty="0">
              <a:latin typeface="Arial" pitchFamily="34" charset="0"/>
              <a:cs typeface="Arial" pitchFamily="34" charset="0"/>
            </a:endParaRPr>
          </a:p>
        </p:txBody>
      </p:sp>
      <p:sp>
        <p:nvSpPr>
          <p:cNvPr id="54" name="Oval 19"/>
          <p:cNvSpPr>
            <a:spLocks noChangeArrowheads="1"/>
          </p:cNvSpPr>
          <p:nvPr/>
        </p:nvSpPr>
        <p:spPr bwMode="gray">
          <a:xfrm>
            <a:off x="4197383" y="3752569"/>
            <a:ext cx="1362837" cy="661734"/>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Introduce cash </a:t>
            </a:r>
            <a:br>
              <a:rPr lang="en-US" sz="800" dirty="0" smtClean="0">
                <a:latin typeface="Arial" pitchFamily="34" charset="0"/>
                <a:cs typeface="Arial" pitchFamily="34" charset="0"/>
              </a:rPr>
            </a:br>
            <a:r>
              <a:rPr lang="en-US" sz="800" dirty="0" smtClean="0">
                <a:latin typeface="Arial" pitchFamily="34" charset="0"/>
                <a:cs typeface="Arial" pitchFamily="34" charset="0"/>
              </a:rPr>
              <a:t>KPI for procurement, production &amp; sales </a:t>
            </a:r>
            <a:endParaRPr lang="en-US" sz="800" dirty="0">
              <a:latin typeface="Arial" pitchFamily="34" charset="0"/>
              <a:cs typeface="Arial" pitchFamily="34" charset="0"/>
            </a:endParaRPr>
          </a:p>
        </p:txBody>
      </p:sp>
      <p:sp>
        <p:nvSpPr>
          <p:cNvPr id="55" name="Oval 20"/>
          <p:cNvSpPr>
            <a:spLocks noChangeArrowheads="1"/>
          </p:cNvSpPr>
          <p:nvPr/>
        </p:nvSpPr>
        <p:spPr bwMode="gray">
          <a:xfrm>
            <a:off x="1503508" y="3963052"/>
            <a:ext cx="923701" cy="483050"/>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Reduce collection period</a:t>
            </a:r>
            <a:endParaRPr lang="en-US" sz="800" dirty="0">
              <a:latin typeface="Arial" pitchFamily="34" charset="0"/>
              <a:cs typeface="Arial" pitchFamily="34" charset="0"/>
            </a:endParaRPr>
          </a:p>
        </p:txBody>
      </p:sp>
      <p:sp>
        <p:nvSpPr>
          <p:cNvPr id="56" name="Oval 21"/>
          <p:cNvSpPr>
            <a:spLocks noChangeArrowheads="1"/>
          </p:cNvSpPr>
          <p:nvPr/>
        </p:nvSpPr>
        <p:spPr bwMode="gray">
          <a:xfrm>
            <a:off x="6970635" y="1799708"/>
            <a:ext cx="1129641" cy="349794"/>
          </a:xfrm>
          <a:prstGeom prst="ellipse">
            <a:avLst/>
          </a:prstGeom>
          <a:noFill/>
          <a:ln w="3175">
            <a:noFill/>
            <a:round/>
            <a:headEnd/>
            <a:tailEnd/>
          </a:ln>
        </p:spPr>
        <p:txBody>
          <a:bodyPr lIns="36000" rIns="36000" anchor="ctr"/>
          <a:lstStyle/>
          <a:p>
            <a:pPr algn="ctr" defTabSz="762000" eaLnBrk="0" hangingPunct="0"/>
            <a:r>
              <a:rPr lang="en-US" sz="1000" b="1" dirty="0" smtClean="0">
                <a:solidFill>
                  <a:schemeClr val="bg1"/>
                </a:solidFill>
                <a:latin typeface="Arial" pitchFamily="34" charset="0"/>
                <a:cs typeface="Arial" pitchFamily="34" charset="0"/>
              </a:rPr>
              <a:t>Structural</a:t>
            </a:r>
            <a:endParaRPr lang="en-US" sz="1000" b="1" dirty="0">
              <a:solidFill>
                <a:schemeClr val="bg1"/>
              </a:solidFill>
              <a:latin typeface="Arial" pitchFamily="34" charset="0"/>
              <a:cs typeface="Arial" pitchFamily="34" charset="0"/>
            </a:endParaRPr>
          </a:p>
        </p:txBody>
      </p:sp>
      <p:sp>
        <p:nvSpPr>
          <p:cNvPr id="57" name="Text Box 22"/>
          <p:cNvSpPr txBox="1">
            <a:spLocks noChangeArrowheads="1"/>
          </p:cNvSpPr>
          <p:nvPr/>
        </p:nvSpPr>
        <p:spPr bwMode="gray">
          <a:xfrm>
            <a:off x="582835" y="1944538"/>
            <a:ext cx="881302" cy="138499"/>
          </a:xfrm>
          <a:prstGeom prst="rect">
            <a:avLst/>
          </a:prstGeom>
          <a:noFill/>
          <a:ln w="3175">
            <a:noFill/>
            <a:miter lim="800000"/>
            <a:headEnd/>
            <a:tailEnd/>
          </a:ln>
        </p:spPr>
        <p:txBody>
          <a:bodyPr lIns="0" tIns="0" rIns="0" bIns="0">
            <a:spAutoFit/>
          </a:bodyPr>
          <a:lstStyle/>
          <a:p>
            <a:pPr algn="ctr" defTabSz="762000" eaLnBrk="0" hangingPunct="0"/>
            <a:r>
              <a:rPr lang="en-US" sz="900" b="1" dirty="0" smtClean="0">
                <a:latin typeface="Arial" pitchFamily="34" charset="0"/>
                <a:cs typeface="Arial" pitchFamily="34" charset="0"/>
              </a:rPr>
              <a:t>High risk</a:t>
            </a:r>
            <a:endParaRPr lang="en-US" sz="900" b="1" dirty="0">
              <a:latin typeface="Arial" pitchFamily="34" charset="0"/>
              <a:cs typeface="Arial" pitchFamily="34" charset="0"/>
            </a:endParaRPr>
          </a:p>
        </p:txBody>
      </p:sp>
      <p:sp>
        <p:nvSpPr>
          <p:cNvPr id="58" name="Text Box 23"/>
          <p:cNvSpPr txBox="1">
            <a:spLocks noChangeArrowheads="1"/>
          </p:cNvSpPr>
          <p:nvPr/>
        </p:nvSpPr>
        <p:spPr bwMode="gray">
          <a:xfrm>
            <a:off x="607064" y="4724726"/>
            <a:ext cx="843445" cy="138499"/>
          </a:xfrm>
          <a:prstGeom prst="rect">
            <a:avLst/>
          </a:prstGeom>
          <a:noFill/>
          <a:ln w="3175">
            <a:noFill/>
            <a:miter lim="800000"/>
            <a:headEnd/>
            <a:tailEnd/>
          </a:ln>
        </p:spPr>
        <p:txBody>
          <a:bodyPr lIns="0" tIns="0" rIns="0" bIns="0">
            <a:spAutoFit/>
          </a:bodyPr>
          <a:lstStyle/>
          <a:p>
            <a:pPr algn="ctr" defTabSz="762000" eaLnBrk="0" hangingPunct="0"/>
            <a:r>
              <a:rPr lang="en-US" sz="900" b="1" dirty="0" smtClean="0">
                <a:latin typeface="Arial" pitchFamily="34" charset="0"/>
                <a:cs typeface="Arial" pitchFamily="34" charset="0"/>
              </a:rPr>
              <a:t>Low risk</a:t>
            </a:r>
            <a:endParaRPr lang="en-US" sz="900" b="1" dirty="0">
              <a:latin typeface="Arial" pitchFamily="34" charset="0"/>
              <a:cs typeface="Arial" pitchFamily="34" charset="0"/>
            </a:endParaRPr>
          </a:p>
        </p:txBody>
      </p:sp>
      <p:sp>
        <p:nvSpPr>
          <p:cNvPr id="59" name="Oval 24"/>
          <p:cNvSpPr>
            <a:spLocks noChangeArrowheads="1"/>
          </p:cNvSpPr>
          <p:nvPr/>
        </p:nvSpPr>
        <p:spPr bwMode="gray">
          <a:xfrm>
            <a:off x="5205883" y="2462417"/>
            <a:ext cx="1726261" cy="524550"/>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Redefine supply chain </a:t>
            </a:r>
            <a:endParaRPr lang="en-US" sz="800" dirty="0">
              <a:latin typeface="Arial" pitchFamily="34" charset="0"/>
              <a:cs typeface="Arial" pitchFamily="34" charset="0"/>
            </a:endParaRPr>
          </a:p>
        </p:txBody>
      </p:sp>
      <p:sp>
        <p:nvSpPr>
          <p:cNvPr id="60" name="Oval 25"/>
          <p:cNvSpPr>
            <a:spLocks noChangeArrowheads="1"/>
          </p:cNvSpPr>
          <p:nvPr/>
        </p:nvSpPr>
        <p:spPr bwMode="gray">
          <a:xfrm>
            <a:off x="1656070" y="3027662"/>
            <a:ext cx="1190211" cy="508793"/>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Decrease DSO </a:t>
            </a:r>
            <a:endParaRPr lang="en-US" sz="800" dirty="0">
              <a:latin typeface="Arial" pitchFamily="34" charset="0"/>
              <a:cs typeface="Arial" pitchFamily="34" charset="0"/>
            </a:endParaRPr>
          </a:p>
        </p:txBody>
      </p:sp>
      <p:sp>
        <p:nvSpPr>
          <p:cNvPr id="61" name="Oval 26"/>
          <p:cNvSpPr>
            <a:spLocks noChangeArrowheads="1"/>
          </p:cNvSpPr>
          <p:nvPr/>
        </p:nvSpPr>
        <p:spPr bwMode="gray">
          <a:xfrm>
            <a:off x="2892088" y="4418845"/>
            <a:ext cx="1302267" cy="428537"/>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Increase DPO </a:t>
            </a:r>
            <a:endParaRPr lang="en-US" sz="800" dirty="0">
              <a:latin typeface="Arial" pitchFamily="34" charset="0"/>
              <a:cs typeface="Arial" pitchFamily="34" charset="0"/>
            </a:endParaRPr>
          </a:p>
        </p:txBody>
      </p:sp>
      <p:sp>
        <p:nvSpPr>
          <p:cNvPr id="62" name="Oval 27"/>
          <p:cNvSpPr>
            <a:spLocks noChangeArrowheads="1"/>
          </p:cNvSpPr>
          <p:nvPr/>
        </p:nvSpPr>
        <p:spPr bwMode="gray">
          <a:xfrm>
            <a:off x="3167684" y="2011165"/>
            <a:ext cx="2119969" cy="640534"/>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Less capital intensive production and logistics channels </a:t>
            </a:r>
            <a:endParaRPr lang="en-US" sz="800" dirty="0">
              <a:latin typeface="Arial" pitchFamily="34" charset="0"/>
              <a:cs typeface="Arial" pitchFamily="34" charset="0"/>
            </a:endParaRPr>
          </a:p>
        </p:txBody>
      </p:sp>
      <p:sp>
        <p:nvSpPr>
          <p:cNvPr id="63" name="Oval 28"/>
          <p:cNvSpPr>
            <a:spLocks noChangeArrowheads="1"/>
          </p:cNvSpPr>
          <p:nvPr/>
        </p:nvSpPr>
        <p:spPr bwMode="gray">
          <a:xfrm>
            <a:off x="6632319" y="2333704"/>
            <a:ext cx="1208382" cy="543620"/>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Cost cutting (operational &amp; G&amp;A)</a:t>
            </a:r>
            <a:endParaRPr lang="en-US" sz="800" dirty="0">
              <a:latin typeface="Arial" pitchFamily="34" charset="0"/>
              <a:cs typeface="Arial" pitchFamily="34" charset="0"/>
            </a:endParaRPr>
          </a:p>
        </p:txBody>
      </p:sp>
      <p:sp>
        <p:nvSpPr>
          <p:cNvPr id="64" name="Oval 29"/>
          <p:cNvSpPr>
            <a:spLocks noChangeArrowheads="1"/>
          </p:cNvSpPr>
          <p:nvPr/>
        </p:nvSpPr>
        <p:spPr bwMode="gray">
          <a:xfrm>
            <a:off x="4128768" y="4429373"/>
            <a:ext cx="1196268" cy="380081"/>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Optimize Purchase-to-pay </a:t>
            </a:r>
            <a:endParaRPr lang="en-US" sz="800" dirty="0">
              <a:latin typeface="Arial" pitchFamily="34" charset="0"/>
              <a:cs typeface="Arial" pitchFamily="34" charset="0"/>
            </a:endParaRPr>
          </a:p>
        </p:txBody>
      </p:sp>
      <p:sp>
        <p:nvSpPr>
          <p:cNvPr id="65" name="Oval 30"/>
          <p:cNvSpPr>
            <a:spLocks noChangeArrowheads="1"/>
          </p:cNvSpPr>
          <p:nvPr/>
        </p:nvSpPr>
        <p:spPr bwMode="gray">
          <a:xfrm>
            <a:off x="1579221" y="4788325"/>
            <a:ext cx="805588" cy="352824"/>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Cash in control</a:t>
            </a:r>
            <a:endParaRPr lang="en-US" sz="800" dirty="0">
              <a:latin typeface="Arial" pitchFamily="34" charset="0"/>
              <a:cs typeface="Arial" pitchFamily="34" charset="0"/>
            </a:endParaRPr>
          </a:p>
        </p:txBody>
      </p:sp>
      <p:sp>
        <p:nvSpPr>
          <p:cNvPr id="66" name="Oval 31"/>
          <p:cNvSpPr>
            <a:spLocks noChangeArrowheads="1"/>
          </p:cNvSpPr>
          <p:nvPr/>
        </p:nvSpPr>
        <p:spPr bwMode="gray">
          <a:xfrm>
            <a:off x="1724590" y="4406730"/>
            <a:ext cx="1047871" cy="442165"/>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Overdue debt collection</a:t>
            </a:r>
            <a:endParaRPr lang="en-US" sz="800" dirty="0">
              <a:latin typeface="Arial" pitchFamily="34" charset="0"/>
              <a:cs typeface="Arial" pitchFamily="34" charset="0"/>
            </a:endParaRPr>
          </a:p>
        </p:txBody>
      </p:sp>
      <p:sp>
        <p:nvSpPr>
          <p:cNvPr id="67" name="Oval 32"/>
          <p:cNvSpPr>
            <a:spLocks noChangeArrowheads="1"/>
          </p:cNvSpPr>
          <p:nvPr/>
        </p:nvSpPr>
        <p:spPr bwMode="gray">
          <a:xfrm>
            <a:off x="3441765" y="3699570"/>
            <a:ext cx="1013043" cy="531506"/>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Direct &amp; indirect tax </a:t>
            </a:r>
            <a:endParaRPr lang="en-US" sz="800" dirty="0">
              <a:latin typeface="Arial" pitchFamily="34" charset="0"/>
              <a:cs typeface="Arial" pitchFamily="34" charset="0"/>
            </a:endParaRPr>
          </a:p>
        </p:txBody>
      </p:sp>
      <p:sp>
        <p:nvSpPr>
          <p:cNvPr id="68" name="Oval 33"/>
          <p:cNvSpPr>
            <a:spLocks noChangeArrowheads="1"/>
          </p:cNvSpPr>
          <p:nvPr/>
        </p:nvSpPr>
        <p:spPr bwMode="gray">
          <a:xfrm>
            <a:off x="2372695" y="3997879"/>
            <a:ext cx="982758" cy="449737"/>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Reduce inventory </a:t>
            </a:r>
            <a:endParaRPr lang="en-US" sz="800" dirty="0">
              <a:latin typeface="Arial" pitchFamily="34" charset="0"/>
              <a:cs typeface="Arial" pitchFamily="34" charset="0"/>
            </a:endParaRPr>
          </a:p>
        </p:txBody>
      </p:sp>
      <p:sp>
        <p:nvSpPr>
          <p:cNvPr id="69" name="Oval 34"/>
          <p:cNvSpPr>
            <a:spLocks noChangeArrowheads="1"/>
          </p:cNvSpPr>
          <p:nvPr/>
        </p:nvSpPr>
        <p:spPr bwMode="gray">
          <a:xfrm>
            <a:off x="5021143" y="4653556"/>
            <a:ext cx="1538492" cy="469422"/>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Divest non-core assets </a:t>
            </a:r>
          </a:p>
        </p:txBody>
      </p:sp>
      <p:sp>
        <p:nvSpPr>
          <p:cNvPr id="70" name="Oval 35"/>
          <p:cNvSpPr>
            <a:spLocks noChangeArrowheads="1"/>
          </p:cNvSpPr>
          <p:nvPr/>
        </p:nvSpPr>
        <p:spPr bwMode="auto">
          <a:xfrm>
            <a:off x="5224054" y="3399083"/>
            <a:ext cx="1446121" cy="488256"/>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Optimize location portfolio</a:t>
            </a:r>
          </a:p>
        </p:txBody>
      </p:sp>
      <p:sp>
        <p:nvSpPr>
          <p:cNvPr id="71" name="Oval 36"/>
          <p:cNvSpPr>
            <a:spLocks noChangeArrowheads="1"/>
          </p:cNvSpPr>
          <p:nvPr/>
        </p:nvSpPr>
        <p:spPr bwMode="auto">
          <a:xfrm>
            <a:off x="5348288" y="3996366"/>
            <a:ext cx="1542970" cy="646590"/>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Manage working capital throughout the supply chain </a:t>
            </a:r>
            <a:endParaRPr lang="en-US" sz="800" dirty="0">
              <a:latin typeface="Arial" pitchFamily="34" charset="0"/>
              <a:cs typeface="Arial" pitchFamily="34" charset="0"/>
            </a:endParaRPr>
          </a:p>
        </p:txBody>
      </p:sp>
      <p:sp>
        <p:nvSpPr>
          <p:cNvPr id="73" name="Oval 38"/>
          <p:cNvSpPr>
            <a:spLocks noChangeArrowheads="1"/>
          </p:cNvSpPr>
          <p:nvPr/>
        </p:nvSpPr>
        <p:spPr bwMode="gray">
          <a:xfrm>
            <a:off x="2925402" y="3520887"/>
            <a:ext cx="791959" cy="355851"/>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Payroll tax</a:t>
            </a:r>
            <a:endParaRPr lang="en-US" sz="800" dirty="0">
              <a:latin typeface="Arial" pitchFamily="34" charset="0"/>
              <a:cs typeface="Arial" pitchFamily="34" charset="0"/>
            </a:endParaRPr>
          </a:p>
        </p:txBody>
      </p:sp>
      <p:sp>
        <p:nvSpPr>
          <p:cNvPr id="74" name="Oval 39"/>
          <p:cNvSpPr>
            <a:spLocks noChangeArrowheads="1"/>
          </p:cNvSpPr>
          <p:nvPr/>
        </p:nvSpPr>
        <p:spPr bwMode="gray">
          <a:xfrm>
            <a:off x="1810904" y="3502716"/>
            <a:ext cx="1072099" cy="374023"/>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Investments </a:t>
            </a:r>
            <a:endParaRPr lang="en-US" sz="800" dirty="0">
              <a:latin typeface="Arial" pitchFamily="34" charset="0"/>
              <a:cs typeface="Arial" pitchFamily="34" charset="0"/>
            </a:endParaRPr>
          </a:p>
        </p:txBody>
      </p:sp>
      <p:sp>
        <p:nvSpPr>
          <p:cNvPr id="75" name="Oval 40"/>
          <p:cNvSpPr>
            <a:spLocks noChangeArrowheads="1"/>
          </p:cNvSpPr>
          <p:nvPr/>
        </p:nvSpPr>
        <p:spPr bwMode="gray">
          <a:xfrm>
            <a:off x="3149556" y="4147792"/>
            <a:ext cx="1202845" cy="349795"/>
          </a:xfrm>
          <a:prstGeom prst="ellipse">
            <a:avLst/>
          </a:prstGeom>
          <a:noFill/>
          <a:ln w="3175">
            <a:noFill/>
            <a:round/>
            <a:headEnd/>
            <a:tailEnd/>
          </a:ln>
        </p:spPr>
        <p:txBody>
          <a:bodyPr lIns="36000" rIns="36000" anchor="ctr"/>
          <a:lstStyle/>
          <a:p>
            <a:pPr algn="ctr" defTabSz="762000" eaLnBrk="0" hangingPunct="0"/>
            <a:r>
              <a:rPr lang="en-US" sz="1000" b="1" dirty="0" smtClean="0">
                <a:solidFill>
                  <a:schemeClr val="bg1"/>
                </a:solidFill>
                <a:latin typeface="Arial" pitchFamily="34" charset="0"/>
                <a:cs typeface="Arial" pitchFamily="34" charset="0"/>
              </a:rPr>
              <a:t>Operational</a:t>
            </a:r>
            <a:endParaRPr lang="en-US" sz="1000" b="1" dirty="0">
              <a:solidFill>
                <a:schemeClr val="bg1"/>
              </a:solidFill>
              <a:latin typeface="Arial" pitchFamily="34" charset="0"/>
              <a:cs typeface="Arial" pitchFamily="34" charset="0"/>
            </a:endParaRPr>
          </a:p>
        </p:txBody>
      </p:sp>
      <p:sp>
        <p:nvSpPr>
          <p:cNvPr id="76" name="Oval 41"/>
          <p:cNvSpPr>
            <a:spLocks noChangeArrowheads="1"/>
          </p:cNvSpPr>
          <p:nvPr/>
        </p:nvSpPr>
        <p:spPr bwMode="gray">
          <a:xfrm>
            <a:off x="8043613" y="3131721"/>
            <a:ext cx="1237153" cy="755618"/>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Adjust product portfolio (incl. design &amp; production)</a:t>
            </a:r>
            <a:endParaRPr lang="en-US" sz="800" dirty="0">
              <a:latin typeface="Arial" pitchFamily="34" charset="0"/>
              <a:cs typeface="Arial" pitchFamily="34" charset="0"/>
            </a:endParaRPr>
          </a:p>
        </p:txBody>
      </p:sp>
      <p:sp>
        <p:nvSpPr>
          <p:cNvPr id="77" name="Oval 42"/>
          <p:cNvSpPr>
            <a:spLocks noChangeArrowheads="1"/>
          </p:cNvSpPr>
          <p:nvPr/>
        </p:nvSpPr>
        <p:spPr bwMode="gray">
          <a:xfrm>
            <a:off x="4953001" y="1896081"/>
            <a:ext cx="1208382" cy="619334"/>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Adjust cash processes </a:t>
            </a:r>
            <a:endParaRPr lang="en-US" sz="800" dirty="0">
              <a:latin typeface="Arial" pitchFamily="34" charset="0"/>
              <a:cs typeface="Arial" pitchFamily="34" charset="0"/>
            </a:endParaRPr>
          </a:p>
        </p:txBody>
      </p:sp>
      <p:sp>
        <p:nvSpPr>
          <p:cNvPr id="78" name="Oval 43"/>
          <p:cNvSpPr>
            <a:spLocks noChangeArrowheads="1"/>
          </p:cNvSpPr>
          <p:nvPr/>
        </p:nvSpPr>
        <p:spPr bwMode="gray">
          <a:xfrm>
            <a:off x="7871150" y="2446196"/>
            <a:ext cx="1511235" cy="619333"/>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Divest cash burning business units </a:t>
            </a:r>
            <a:endParaRPr lang="en-US" sz="800" dirty="0">
              <a:latin typeface="Arial" pitchFamily="34" charset="0"/>
              <a:cs typeface="Arial" pitchFamily="34" charset="0"/>
            </a:endParaRPr>
          </a:p>
        </p:txBody>
      </p:sp>
      <p:sp>
        <p:nvSpPr>
          <p:cNvPr id="79" name="Oval 44"/>
          <p:cNvSpPr>
            <a:spLocks noChangeArrowheads="1"/>
          </p:cNvSpPr>
          <p:nvPr/>
        </p:nvSpPr>
        <p:spPr bwMode="gray">
          <a:xfrm>
            <a:off x="7905815" y="1826076"/>
            <a:ext cx="1477921" cy="422479"/>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Change business model </a:t>
            </a:r>
            <a:endParaRPr lang="en-US" sz="800" dirty="0">
              <a:latin typeface="Arial" pitchFamily="34" charset="0"/>
              <a:cs typeface="Arial" pitchFamily="34" charset="0"/>
            </a:endParaRPr>
          </a:p>
        </p:txBody>
      </p:sp>
      <p:sp>
        <p:nvSpPr>
          <p:cNvPr id="80" name="Text Box 45"/>
          <p:cNvSpPr txBox="1">
            <a:spLocks noChangeArrowheads="1"/>
          </p:cNvSpPr>
          <p:nvPr/>
        </p:nvSpPr>
        <p:spPr bwMode="gray">
          <a:xfrm>
            <a:off x="4943915" y="5262290"/>
            <a:ext cx="911587" cy="138499"/>
          </a:xfrm>
          <a:prstGeom prst="rect">
            <a:avLst/>
          </a:prstGeom>
          <a:noFill/>
          <a:ln w="3175">
            <a:noFill/>
            <a:miter lim="800000"/>
            <a:headEnd/>
            <a:tailEnd/>
          </a:ln>
        </p:spPr>
        <p:txBody>
          <a:bodyPr lIns="0" tIns="0" rIns="0" bIns="0">
            <a:spAutoFit/>
          </a:bodyPr>
          <a:lstStyle/>
          <a:p>
            <a:pPr marL="285750" indent="-285750" algn="ctr" defTabSz="762000" eaLnBrk="0" hangingPunct="0"/>
            <a:r>
              <a:rPr lang="en-US" sz="900" b="1" dirty="0" smtClean="0">
                <a:latin typeface="Arial" pitchFamily="34" charset="0"/>
                <a:cs typeface="Arial" pitchFamily="34" charset="0"/>
              </a:rPr>
              <a:t>Mid term</a:t>
            </a:r>
            <a:endParaRPr lang="en-US" sz="900" b="1" dirty="0">
              <a:latin typeface="Arial" pitchFamily="34" charset="0"/>
              <a:cs typeface="Arial" pitchFamily="34" charset="0"/>
            </a:endParaRPr>
          </a:p>
        </p:txBody>
      </p:sp>
      <p:sp>
        <p:nvSpPr>
          <p:cNvPr id="81" name="Oval 47"/>
          <p:cNvSpPr>
            <a:spLocks noChangeArrowheads="1"/>
          </p:cNvSpPr>
          <p:nvPr/>
        </p:nvSpPr>
        <p:spPr bwMode="gray">
          <a:xfrm>
            <a:off x="6670176" y="2995437"/>
            <a:ext cx="1580891" cy="480022"/>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Incentivize cash management </a:t>
            </a:r>
            <a:endParaRPr lang="en-US" sz="800" dirty="0">
              <a:latin typeface="Arial" pitchFamily="34" charset="0"/>
              <a:cs typeface="Arial" pitchFamily="34" charset="0"/>
            </a:endParaRPr>
          </a:p>
        </p:txBody>
      </p:sp>
      <p:sp>
        <p:nvSpPr>
          <p:cNvPr id="82" name="Oval 54"/>
          <p:cNvSpPr>
            <a:spLocks noChangeArrowheads="1"/>
          </p:cNvSpPr>
          <p:nvPr/>
        </p:nvSpPr>
        <p:spPr bwMode="gray">
          <a:xfrm>
            <a:off x="5914558" y="2035394"/>
            <a:ext cx="1443093" cy="405823"/>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Debt restructuring</a:t>
            </a:r>
            <a:endParaRPr lang="en-US" sz="800" dirty="0">
              <a:latin typeface="Arial" pitchFamily="34" charset="0"/>
              <a:cs typeface="Arial" pitchFamily="34" charset="0"/>
            </a:endParaRPr>
          </a:p>
        </p:txBody>
      </p:sp>
      <p:sp>
        <p:nvSpPr>
          <p:cNvPr id="83" name="Oval 55"/>
          <p:cNvSpPr>
            <a:spLocks noChangeArrowheads="1"/>
          </p:cNvSpPr>
          <p:nvPr/>
        </p:nvSpPr>
        <p:spPr bwMode="gray">
          <a:xfrm>
            <a:off x="3373624" y="3299804"/>
            <a:ext cx="1167497" cy="355851"/>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Pre-payments</a:t>
            </a:r>
            <a:endParaRPr lang="en-US" sz="800" dirty="0">
              <a:latin typeface="Arial" pitchFamily="34" charset="0"/>
              <a:cs typeface="Arial" pitchFamily="34" charset="0"/>
            </a:endParaRPr>
          </a:p>
        </p:txBody>
      </p:sp>
      <p:sp>
        <p:nvSpPr>
          <p:cNvPr id="84" name="Oval 56"/>
          <p:cNvSpPr>
            <a:spLocks noChangeArrowheads="1"/>
          </p:cNvSpPr>
          <p:nvPr/>
        </p:nvSpPr>
        <p:spPr bwMode="gray">
          <a:xfrm>
            <a:off x="4300353" y="3271033"/>
            <a:ext cx="1167497" cy="481536"/>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Get pensions off-balance</a:t>
            </a:r>
          </a:p>
        </p:txBody>
      </p:sp>
      <p:sp>
        <p:nvSpPr>
          <p:cNvPr id="85" name="AutoShape 17"/>
          <p:cNvSpPr>
            <a:spLocks noChangeArrowheads="1"/>
          </p:cNvSpPr>
          <p:nvPr/>
        </p:nvSpPr>
        <p:spPr bwMode="gray">
          <a:xfrm rot="5400000">
            <a:off x="7448183" y="4045232"/>
            <a:ext cx="430495" cy="3523846"/>
          </a:xfrm>
          <a:prstGeom prst="downArrowCallout">
            <a:avLst>
              <a:gd name="adj1" fmla="val 12204"/>
              <a:gd name="adj2" fmla="val 16810"/>
              <a:gd name="adj3" fmla="val 9745"/>
              <a:gd name="adj4" fmla="val 80611"/>
            </a:avLst>
          </a:prstGeom>
          <a:solidFill>
            <a:schemeClr val="accent1"/>
          </a:solidFill>
          <a:ln w="25400" algn="ctr">
            <a:noFill/>
            <a:miter lim="800000"/>
            <a:headEnd/>
            <a:tailEnd/>
          </a:ln>
        </p:spPr>
        <p:txBody>
          <a:bodyPr vert="vert270" anchor="ctr" anchorCtr="1"/>
          <a:lstStyle/>
          <a:p>
            <a:pPr algn="ctr"/>
            <a:r>
              <a:rPr lang="en-US" sz="900" b="1" dirty="0" smtClean="0">
                <a:solidFill>
                  <a:schemeClr val="bg1"/>
                </a:solidFill>
              </a:rPr>
              <a:t>Strategic Cash Management</a:t>
            </a:r>
            <a:endParaRPr lang="en-US" sz="900" b="1" dirty="0">
              <a:solidFill>
                <a:schemeClr val="bg1"/>
              </a:solidFill>
            </a:endParaRPr>
          </a:p>
        </p:txBody>
      </p:sp>
      <p:sp>
        <p:nvSpPr>
          <p:cNvPr id="86" name="Pfeil nach unten 85"/>
          <p:cNvSpPr/>
          <p:nvPr/>
        </p:nvSpPr>
        <p:spPr>
          <a:xfrm rot="16200000" flipH="1">
            <a:off x="6160219" y="5401005"/>
            <a:ext cx="355288" cy="824399"/>
          </a:xfrm>
          <a:prstGeom prst="downArrow">
            <a:avLst/>
          </a:prstGeom>
          <a:solidFill>
            <a:srgbClr val="005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87" name="AutoShape 18"/>
          <p:cNvSpPr>
            <a:spLocks noChangeArrowheads="1"/>
          </p:cNvSpPr>
          <p:nvPr/>
        </p:nvSpPr>
        <p:spPr bwMode="gray">
          <a:xfrm rot="5400000">
            <a:off x="4414606" y="4045233"/>
            <a:ext cx="430495" cy="3523844"/>
          </a:xfrm>
          <a:prstGeom prst="downArrowCallout">
            <a:avLst>
              <a:gd name="adj1" fmla="val 12204"/>
              <a:gd name="adj2" fmla="val 16810"/>
              <a:gd name="adj3" fmla="val 9745"/>
              <a:gd name="adj4" fmla="val 80611"/>
            </a:avLst>
          </a:prstGeom>
          <a:solidFill>
            <a:srgbClr val="005EB8"/>
          </a:solidFill>
          <a:ln w="25400" algn="ctr">
            <a:noFill/>
            <a:miter lim="800000"/>
            <a:headEnd/>
            <a:tailEnd/>
          </a:ln>
        </p:spPr>
        <p:txBody>
          <a:bodyPr vert="vert270" lIns="0" tIns="0" rIns="0" bIns="0" anchor="ctr" anchorCtr="1"/>
          <a:lstStyle/>
          <a:p>
            <a:pPr indent="273050" algn="ctr"/>
            <a:r>
              <a:rPr lang="en-US" sz="900" b="1" dirty="0" smtClean="0">
                <a:solidFill>
                  <a:schemeClr val="bg1"/>
                </a:solidFill>
              </a:rPr>
              <a:t>Tactical Cash Management </a:t>
            </a:r>
            <a:endParaRPr lang="en-US" sz="900" b="1" dirty="0">
              <a:solidFill>
                <a:schemeClr val="bg1"/>
              </a:solidFill>
            </a:endParaRPr>
          </a:p>
        </p:txBody>
      </p:sp>
      <p:sp>
        <p:nvSpPr>
          <p:cNvPr id="88" name="Rectangle 20"/>
          <p:cNvSpPr>
            <a:spLocks noChangeArrowheads="1"/>
          </p:cNvSpPr>
          <p:nvPr/>
        </p:nvSpPr>
        <p:spPr bwMode="gray">
          <a:xfrm rot="5400000">
            <a:off x="1710942" y="4369921"/>
            <a:ext cx="430491" cy="2874473"/>
          </a:xfrm>
          <a:prstGeom prst="rect">
            <a:avLst/>
          </a:prstGeom>
          <a:solidFill>
            <a:schemeClr val="tx2"/>
          </a:solidFill>
          <a:ln w="25400" algn="ctr">
            <a:noFill/>
            <a:miter lim="800000"/>
            <a:headEnd/>
            <a:tailEnd/>
          </a:ln>
        </p:spPr>
        <p:txBody>
          <a:bodyPr vert="vert270" lIns="0" tIns="252000" rIns="0" bIns="0" anchor="ctr" anchorCtr="1"/>
          <a:lstStyle/>
          <a:p>
            <a:pPr indent="273050" algn="r"/>
            <a:r>
              <a:rPr lang="en-US" sz="900" b="1" dirty="0" smtClean="0">
                <a:solidFill>
                  <a:schemeClr val="bg1"/>
                </a:solidFill>
              </a:rPr>
              <a:t>Operational Cash Management</a:t>
            </a:r>
            <a:endParaRPr lang="en-US" sz="900" dirty="0">
              <a:solidFill>
                <a:schemeClr val="bg1"/>
              </a:solidFill>
            </a:endParaRPr>
          </a:p>
        </p:txBody>
      </p:sp>
      <p:sp>
        <p:nvSpPr>
          <p:cNvPr id="89" name="Pfeil nach unten 88"/>
          <p:cNvSpPr/>
          <p:nvPr/>
        </p:nvSpPr>
        <p:spPr>
          <a:xfrm rot="16200000" flipH="1">
            <a:off x="3143737" y="5394956"/>
            <a:ext cx="355288" cy="824399"/>
          </a:xfrm>
          <a:prstGeom prst="down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90" name="Oval 25"/>
          <p:cNvSpPr>
            <a:spLocks noChangeArrowheads="1"/>
          </p:cNvSpPr>
          <p:nvPr/>
        </p:nvSpPr>
        <p:spPr bwMode="gray">
          <a:xfrm>
            <a:off x="3991396" y="2712222"/>
            <a:ext cx="1190211" cy="508793"/>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Optimize Order-to-cash</a:t>
            </a:r>
            <a:endParaRPr lang="en-US" sz="800" dirty="0">
              <a:latin typeface="Arial" pitchFamily="34" charset="0"/>
              <a:cs typeface="Arial" pitchFamily="34" charset="0"/>
            </a:endParaRPr>
          </a:p>
        </p:txBody>
      </p:sp>
      <p:sp>
        <p:nvSpPr>
          <p:cNvPr id="91" name="Oval 35"/>
          <p:cNvSpPr>
            <a:spLocks noChangeArrowheads="1"/>
          </p:cNvSpPr>
          <p:nvPr/>
        </p:nvSpPr>
        <p:spPr bwMode="auto">
          <a:xfrm>
            <a:off x="5502489" y="2918280"/>
            <a:ext cx="1446121" cy="488256"/>
          </a:xfrm>
          <a:prstGeom prst="ellipse">
            <a:avLst/>
          </a:prstGeom>
          <a:solidFill>
            <a:srgbClr val="FFFFFF"/>
          </a:solidFill>
          <a:ln w="3175">
            <a:solidFill>
              <a:srgbClr val="747678"/>
            </a:solidFill>
            <a:round/>
            <a:headEnd/>
            <a:tailEnd/>
          </a:ln>
          <a:effectLst/>
        </p:spPr>
        <p:txBody>
          <a:bodyPr lIns="36000" rIns="36000" anchor="ctr"/>
          <a:lstStyle/>
          <a:p>
            <a:pPr algn="ctr" defTabSz="762000" eaLnBrk="0" hangingPunct="0"/>
            <a:r>
              <a:rPr lang="en-US" sz="800" dirty="0" smtClean="0">
                <a:latin typeface="Arial" pitchFamily="34" charset="0"/>
                <a:cs typeface="Arial" pitchFamily="34" charset="0"/>
              </a:rPr>
              <a:t>Optimize Forecast-to-fulfil </a:t>
            </a:r>
          </a:p>
        </p:txBody>
      </p:sp>
      <p:sp>
        <p:nvSpPr>
          <p:cNvPr id="92" name="Oval 21"/>
          <p:cNvSpPr>
            <a:spLocks noChangeArrowheads="1"/>
          </p:cNvSpPr>
          <p:nvPr/>
        </p:nvSpPr>
        <p:spPr bwMode="gray">
          <a:xfrm>
            <a:off x="8409306" y="1527209"/>
            <a:ext cx="1129641" cy="349794"/>
          </a:xfrm>
          <a:prstGeom prst="ellipse">
            <a:avLst/>
          </a:prstGeom>
          <a:noFill/>
          <a:ln w="3175">
            <a:noFill/>
            <a:round/>
            <a:headEnd/>
            <a:tailEnd/>
          </a:ln>
        </p:spPr>
        <p:txBody>
          <a:bodyPr lIns="36000" rIns="36000" anchor="ctr"/>
          <a:lstStyle/>
          <a:p>
            <a:pPr algn="ctr" defTabSz="762000" eaLnBrk="0" hangingPunct="0"/>
            <a:r>
              <a:rPr lang="en-US" sz="1000" b="1" dirty="0" smtClean="0">
                <a:solidFill>
                  <a:srgbClr val="747678"/>
                </a:solidFill>
                <a:latin typeface="Arial" pitchFamily="34" charset="0"/>
                <a:cs typeface="Arial" pitchFamily="34" charset="0"/>
              </a:rPr>
              <a:t>Strategic</a:t>
            </a:r>
            <a:endParaRPr lang="en-US" sz="1000" b="1" dirty="0">
              <a:solidFill>
                <a:srgbClr val="747678"/>
              </a:solidFill>
              <a:latin typeface="Arial" pitchFamily="34" charset="0"/>
              <a:cs typeface="Arial" pitchFamily="34" charset="0"/>
            </a:endParaRPr>
          </a:p>
        </p:txBody>
      </p:sp>
    </p:spTree>
    <p:extLst>
      <p:ext uri="{BB962C8B-B14F-4D97-AF65-F5344CB8AC3E}">
        <p14:creationId xmlns:p14="http://schemas.microsoft.com/office/powerpoint/2010/main" val="16915362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platzhalter 23"/>
          <p:cNvSpPr>
            <a:spLocks noGrp="1"/>
          </p:cNvSpPr>
          <p:nvPr>
            <p:ph type="body" sz="quarter" idx="10"/>
          </p:nvPr>
        </p:nvSpPr>
        <p:spPr/>
        <p:txBody>
          <a:bodyPr/>
          <a:lstStyle/>
          <a:p>
            <a:r>
              <a:rPr lang="en-US" dirty="0" smtClean="0"/>
              <a:t>The significant reduction of Capital Employed was the core element of the value increase program of the ABCD group. </a:t>
            </a:r>
          </a:p>
          <a:p>
            <a:r>
              <a:rPr lang="en-US" dirty="0" smtClean="0"/>
              <a:t>Implementation of measures recommended by KPMG has led to a ROCE increase of 15%.</a:t>
            </a:r>
            <a:endParaRPr lang="en-US" dirty="0"/>
          </a:p>
        </p:txBody>
      </p:sp>
      <p:sp>
        <p:nvSpPr>
          <p:cNvPr id="5" name="Titel 4"/>
          <p:cNvSpPr>
            <a:spLocks noGrp="1"/>
          </p:cNvSpPr>
          <p:nvPr>
            <p:ph type="title"/>
          </p:nvPr>
        </p:nvSpPr>
        <p:spPr/>
        <p:txBody>
          <a:bodyPr/>
          <a:lstStyle/>
          <a:p>
            <a:r>
              <a:rPr lang="en-US" dirty="0" smtClean="0"/>
              <a:t>8. What measures can be implemented to optimize liquidity?</a:t>
            </a:r>
            <a:endParaRPr lang="en-US" dirty="0"/>
          </a:p>
        </p:txBody>
      </p:sp>
      <p:sp>
        <p:nvSpPr>
          <p:cNvPr id="7" name="Textplatzhalter 6"/>
          <p:cNvSpPr>
            <a:spLocks noGrp="1"/>
          </p:cNvSpPr>
          <p:nvPr>
            <p:ph type="body" sz="quarter" idx="12"/>
          </p:nvPr>
        </p:nvSpPr>
        <p:spPr/>
        <p:txBody>
          <a:bodyPr/>
          <a:lstStyle/>
          <a:p>
            <a:r>
              <a:rPr lang="en-US" dirty="0"/>
              <a:t>Cash </a:t>
            </a:r>
            <a:r>
              <a:rPr lang="en-US" dirty="0" smtClean="0"/>
              <a:t>Management</a:t>
            </a:r>
            <a:endParaRPr lang="en-US" dirty="0"/>
          </a:p>
        </p:txBody>
      </p:sp>
      <p:sp>
        <p:nvSpPr>
          <p:cNvPr id="72" name="Textfeld 71"/>
          <p:cNvSpPr txBox="1">
            <a:spLocks/>
          </p:cNvSpPr>
          <p:nvPr/>
        </p:nvSpPr>
        <p:spPr>
          <a:xfrm rot="364548">
            <a:off x="7611899" y="957279"/>
            <a:ext cx="1830066" cy="282000"/>
          </a:xfrm>
          <a:prstGeom prst="rect">
            <a:avLst/>
          </a:prstGeom>
          <a:solidFill>
            <a:srgbClr val="C6007E"/>
          </a:solidFill>
          <a:ln>
            <a:noFill/>
          </a:ln>
        </p:spPr>
        <p:style>
          <a:lnRef idx="2">
            <a:schemeClr val="accent5">
              <a:shade val="50000"/>
            </a:schemeClr>
          </a:lnRef>
          <a:fillRef idx="1">
            <a:schemeClr val="accent5"/>
          </a:fillRef>
          <a:effectRef idx="0">
            <a:schemeClr val="accent5"/>
          </a:effectRef>
          <a:fontRef idx="minor">
            <a:schemeClr val="lt1"/>
          </a:fontRef>
        </p:style>
        <p:txBody>
          <a:bodyPr wrap="square" lIns="0" tIns="0" rIns="0" bIns="0" rtlCol="0" anchor="ctr">
            <a:noAutofit/>
          </a:bodyPr>
          <a:lstStyle/>
          <a:p>
            <a:pPr algn="ctr"/>
            <a:r>
              <a:rPr lang="en-US" sz="900" b="1" dirty="0" smtClean="0">
                <a:latin typeface="Arial" pitchFamily="34" charset="0"/>
                <a:cs typeface="Arial" pitchFamily="34" charset="0"/>
              </a:rPr>
              <a:t>Alternative 1</a:t>
            </a:r>
          </a:p>
        </p:txBody>
      </p:sp>
      <p:grpSp>
        <p:nvGrpSpPr>
          <p:cNvPr id="9" name="Gruppieren 8"/>
          <p:cNvGrpSpPr/>
          <p:nvPr/>
        </p:nvGrpSpPr>
        <p:grpSpPr>
          <a:xfrm>
            <a:off x="2233245" y="1784947"/>
            <a:ext cx="7182741" cy="3604737"/>
            <a:chOff x="2043776" y="1916832"/>
            <a:chExt cx="7599269" cy="3856646"/>
          </a:xfrm>
        </p:grpSpPr>
        <p:sp>
          <p:nvSpPr>
            <p:cNvPr id="139" name="Oval 383"/>
            <p:cNvSpPr>
              <a:spLocks noChangeAspect="1" noChangeArrowheads="1"/>
            </p:cNvSpPr>
            <p:nvPr/>
          </p:nvSpPr>
          <p:spPr bwMode="gray">
            <a:xfrm rot="18788557">
              <a:off x="2661988" y="2824800"/>
              <a:ext cx="1965265" cy="3201690"/>
            </a:xfrm>
            <a:prstGeom prst="ellipse">
              <a:avLst/>
            </a:prstGeom>
            <a:noFill/>
            <a:ln w="38100">
              <a:solidFill>
                <a:schemeClr val="tx2"/>
              </a:solidFill>
              <a:prstDash val="dash"/>
              <a:round/>
              <a:headEnd/>
              <a:tailEnd/>
            </a:ln>
            <a:effectLst/>
          </p:spPr>
          <p:txBody>
            <a:bodyPr vert="eaVert" wrap="none" lIns="54000" tIns="54000" rIns="54000" bIns="0" anchor="ctr"/>
            <a:lstStyle/>
            <a:p>
              <a:pPr algn="ctr" eaLnBrk="1" hangingPunct="1"/>
              <a:endParaRPr lang="en-US" sz="900" b="1" dirty="0">
                <a:solidFill>
                  <a:schemeClr val="tx2"/>
                </a:solidFill>
              </a:endParaRPr>
            </a:p>
          </p:txBody>
        </p:sp>
        <p:sp>
          <p:nvSpPr>
            <p:cNvPr id="140" name="Oval 382"/>
            <p:cNvSpPr>
              <a:spLocks noChangeAspect="1" noChangeArrowheads="1"/>
            </p:cNvSpPr>
            <p:nvPr/>
          </p:nvSpPr>
          <p:spPr bwMode="gray">
            <a:xfrm rot="18623993">
              <a:off x="4207783" y="1057051"/>
              <a:ext cx="2030990" cy="4589903"/>
            </a:xfrm>
            <a:prstGeom prst="ellipse">
              <a:avLst/>
            </a:prstGeom>
            <a:solidFill>
              <a:schemeClr val="bg1"/>
            </a:solidFill>
            <a:ln w="38100">
              <a:solidFill>
                <a:schemeClr val="accent3"/>
              </a:solidFill>
              <a:prstDash val="dash"/>
              <a:round/>
              <a:headEnd/>
              <a:tailEnd/>
            </a:ln>
            <a:effectLst/>
          </p:spPr>
          <p:txBody>
            <a:bodyPr vert="eaVert" wrap="none" lIns="54000" tIns="54000" rIns="54000" bIns="0" anchor="ctr"/>
            <a:lstStyle/>
            <a:p>
              <a:pPr algn="ctr" eaLnBrk="1" hangingPunct="1"/>
              <a:endParaRPr lang="en-US" sz="900" b="1" dirty="0">
                <a:solidFill>
                  <a:schemeClr val="tx2"/>
                </a:solidFill>
              </a:endParaRPr>
            </a:p>
          </p:txBody>
        </p:sp>
        <p:sp>
          <p:nvSpPr>
            <p:cNvPr id="141" name="Rectangle 384"/>
            <p:cNvSpPr>
              <a:spLocks noChangeAspect="1" noChangeArrowheads="1"/>
            </p:cNvSpPr>
            <p:nvPr/>
          </p:nvSpPr>
          <p:spPr bwMode="gray">
            <a:xfrm>
              <a:off x="2784599" y="2198776"/>
              <a:ext cx="2152787" cy="1587189"/>
            </a:xfrm>
            <a:prstGeom prst="rect">
              <a:avLst/>
            </a:prstGeom>
            <a:solidFill>
              <a:srgbClr val="DADADA">
                <a:alpha val="50000"/>
              </a:srgbClr>
            </a:solidFill>
            <a:ln w="6350">
              <a:solidFill>
                <a:srgbClr val="747678"/>
              </a:solidFill>
              <a:miter lim="800000"/>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42" name="Rectangle 385"/>
            <p:cNvSpPr>
              <a:spLocks noChangeAspect="1" noChangeArrowheads="1"/>
            </p:cNvSpPr>
            <p:nvPr/>
          </p:nvSpPr>
          <p:spPr bwMode="gray">
            <a:xfrm>
              <a:off x="4937386" y="2198776"/>
              <a:ext cx="2149661" cy="1587189"/>
            </a:xfrm>
            <a:prstGeom prst="rect">
              <a:avLst/>
            </a:prstGeom>
            <a:solidFill>
              <a:srgbClr val="DADADA">
                <a:alpha val="50000"/>
              </a:srgbClr>
            </a:solidFill>
            <a:ln w="6350">
              <a:solidFill>
                <a:srgbClr val="747678"/>
              </a:solidFill>
              <a:miter lim="800000"/>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43" name="Rectangle 386"/>
            <p:cNvSpPr>
              <a:spLocks noChangeAspect="1" noChangeArrowheads="1"/>
            </p:cNvSpPr>
            <p:nvPr/>
          </p:nvSpPr>
          <p:spPr bwMode="gray">
            <a:xfrm>
              <a:off x="7087047" y="2198776"/>
              <a:ext cx="2152785" cy="1587189"/>
            </a:xfrm>
            <a:prstGeom prst="rect">
              <a:avLst/>
            </a:prstGeom>
            <a:solidFill>
              <a:srgbClr val="DADADA">
                <a:alpha val="50000"/>
              </a:srgbClr>
            </a:solidFill>
            <a:ln w="6350">
              <a:solidFill>
                <a:srgbClr val="747678"/>
              </a:solidFill>
              <a:miter lim="800000"/>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44" name="Rectangle 387"/>
            <p:cNvSpPr>
              <a:spLocks noChangeAspect="1" noChangeArrowheads="1"/>
            </p:cNvSpPr>
            <p:nvPr/>
          </p:nvSpPr>
          <p:spPr bwMode="gray">
            <a:xfrm>
              <a:off x="2784599" y="3785965"/>
              <a:ext cx="2152787" cy="1587189"/>
            </a:xfrm>
            <a:prstGeom prst="rect">
              <a:avLst/>
            </a:prstGeom>
            <a:solidFill>
              <a:srgbClr val="DADADA">
                <a:alpha val="50000"/>
              </a:srgbClr>
            </a:solidFill>
            <a:ln w="6350">
              <a:solidFill>
                <a:srgbClr val="747678"/>
              </a:solidFill>
              <a:miter lim="800000"/>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45" name="Rectangle 388"/>
            <p:cNvSpPr>
              <a:spLocks noChangeAspect="1" noChangeArrowheads="1"/>
            </p:cNvSpPr>
            <p:nvPr/>
          </p:nvSpPr>
          <p:spPr bwMode="gray">
            <a:xfrm>
              <a:off x="4937386" y="3785965"/>
              <a:ext cx="2149661" cy="1587189"/>
            </a:xfrm>
            <a:prstGeom prst="rect">
              <a:avLst/>
            </a:prstGeom>
            <a:solidFill>
              <a:srgbClr val="DADADA">
                <a:alpha val="50000"/>
              </a:srgbClr>
            </a:solidFill>
            <a:ln w="6350">
              <a:solidFill>
                <a:srgbClr val="747678"/>
              </a:solidFill>
              <a:miter lim="800000"/>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46" name="Rectangle 389"/>
            <p:cNvSpPr>
              <a:spLocks noChangeAspect="1" noChangeArrowheads="1"/>
            </p:cNvSpPr>
            <p:nvPr/>
          </p:nvSpPr>
          <p:spPr bwMode="gray">
            <a:xfrm>
              <a:off x="7087047" y="3785965"/>
              <a:ext cx="2152785" cy="1587189"/>
            </a:xfrm>
            <a:prstGeom prst="rect">
              <a:avLst/>
            </a:prstGeom>
            <a:solidFill>
              <a:srgbClr val="DADADA">
                <a:alpha val="50000"/>
              </a:srgbClr>
            </a:solidFill>
            <a:ln w="6350">
              <a:solidFill>
                <a:srgbClr val="747678"/>
              </a:solidFill>
              <a:miter lim="800000"/>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47" name="Rectangle 390"/>
            <p:cNvSpPr>
              <a:spLocks noChangeAspect="1" noChangeArrowheads="1"/>
            </p:cNvSpPr>
            <p:nvPr/>
          </p:nvSpPr>
          <p:spPr bwMode="gray">
            <a:xfrm>
              <a:off x="9236709" y="3785965"/>
              <a:ext cx="362443" cy="1587189"/>
            </a:xfrm>
            <a:prstGeom prst="rect">
              <a:avLst/>
            </a:prstGeom>
            <a:solidFill>
              <a:schemeClr val="accent4"/>
            </a:solidFill>
            <a:ln w="6350">
              <a:solidFill>
                <a:srgbClr val="747678"/>
              </a:solidFill>
              <a:miter lim="800000"/>
              <a:headEnd/>
              <a:tailEnd/>
            </a:ln>
            <a:effectLst/>
          </p:spPr>
          <p:txBody>
            <a:bodyPr vert="eaVert" wrap="none" lIns="54000" tIns="54000" rIns="54000" bIns="0" anchor="ctr"/>
            <a:lstStyle/>
            <a:p>
              <a:pPr algn="ctr" eaLnBrk="1" hangingPunct="1"/>
              <a:r>
                <a:rPr lang="en-US" altLang="zh-SG" sz="900" b="1" dirty="0" smtClean="0">
                  <a:solidFill>
                    <a:srgbClr val="FFFFFF"/>
                  </a:solidFill>
                  <a:ea typeface="SimSun" pitchFamily="2" charset="-122"/>
                </a:rPr>
                <a:t>Capital Employed</a:t>
              </a:r>
              <a:endParaRPr lang="en-US" altLang="zh-SG" sz="900" b="1" dirty="0">
                <a:solidFill>
                  <a:srgbClr val="FFFFFF"/>
                </a:solidFill>
                <a:ea typeface="SimSun" pitchFamily="2" charset="-122"/>
              </a:endParaRPr>
            </a:p>
          </p:txBody>
        </p:sp>
        <p:sp>
          <p:nvSpPr>
            <p:cNvPr id="148" name="Rectangle 391"/>
            <p:cNvSpPr>
              <a:spLocks noChangeAspect="1" noChangeArrowheads="1"/>
            </p:cNvSpPr>
            <p:nvPr/>
          </p:nvSpPr>
          <p:spPr bwMode="gray">
            <a:xfrm>
              <a:off x="9239832" y="2198776"/>
              <a:ext cx="359319" cy="1587189"/>
            </a:xfrm>
            <a:prstGeom prst="rect">
              <a:avLst/>
            </a:prstGeom>
            <a:solidFill>
              <a:schemeClr val="accent4"/>
            </a:solidFill>
            <a:ln w="6350">
              <a:solidFill>
                <a:srgbClr val="747678"/>
              </a:solidFill>
              <a:miter lim="800000"/>
              <a:headEnd/>
              <a:tailEnd/>
            </a:ln>
            <a:effectLst/>
          </p:spPr>
          <p:txBody>
            <a:bodyPr vert="eaVert" wrap="none" lIns="54000" tIns="54000" rIns="54000" bIns="0" anchor="ctr"/>
            <a:lstStyle/>
            <a:p>
              <a:pPr algn="ctr" eaLnBrk="1" hangingPunct="1"/>
              <a:r>
                <a:rPr lang="en-US" altLang="zh-SG" sz="900" b="1" dirty="0" smtClean="0">
                  <a:solidFill>
                    <a:srgbClr val="FFFFFF"/>
                  </a:solidFill>
                  <a:ea typeface="SimSun" pitchFamily="2" charset="-122"/>
                </a:rPr>
                <a:t>EBIT</a:t>
              </a:r>
              <a:endParaRPr lang="en-US" altLang="zh-SG" sz="900" b="1" dirty="0">
                <a:solidFill>
                  <a:srgbClr val="FFFFFF"/>
                </a:solidFill>
                <a:ea typeface="SimSun" pitchFamily="2" charset="-122"/>
              </a:endParaRPr>
            </a:p>
          </p:txBody>
        </p:sp>
        <p:sp>
          <p:nvSpPr>
            <p:cNvPr id="149" name="Rectangle 392"/>
            <p:cNvSpPr>
              <a:spLocks noChangeAspect="1" noChangeArrowheads="1"/>
            </p:cNvSpPr>
            <p:nvPr/>
          </p:nvSpPr>
          <p:spPr bwMode="gray">
            <a:xfrm>
              <a:off x="2790848" y="5375338"/>
              <a:ext cx="2149661" cy="398140"/>
            </a:xfrm>
            <a:prstGeom prst="rect">
              <a:avLst/>
            </a:prstGeom>
            <a:solidFill>
              <a:srgbClr val="483698"/>
            </a:solidFill>
            <a:ln w="6350">
              <a:solidFill>
                <a:srgbClr val="747678"/>
              </a:solidFill>
              <a:miter lim="800000"/>
              <a:headEnd/>
              <a:tailEnd/>
            </a:ln>
            <a:effectLst/>
          </p:spPr>
          <p:txBody>
            <a:bodyPr wrap="none" lIns="0" tIns="0" rIns="0" bIns="0" anchor="ctr"/>
            <a:lstStyle/>
            <a:p>
              <a:pPr algn="ctr" eaLnBrk="1" hangingPunct="1"/>
              <a:r>
                <a:rPr lang="en-US" altLang="zh-SG" sz="900" b="1" dirty="0" smtClean="0">
                  <a:solidFill>
                    <a:schemeClr val="bg1"/>
                  </a:solidFill>
                  <a:ea typeface="SimSun" pitchFamily="2" charset="-122"/>
                </a:rPr>
                <a:t>Short term </a:t>
              </a:r>
              <a:endParaRPr lang="en-US" altLang="zh-SG" sz="900" b="1" dirty="0">
                <a:solidFill>
                  <a:schemeClr val="bg1"/>
                </a:solidFill>
                <a:ea typeface="SimSun" pitchFamily="2" charset="-122"/>
              </a:endParaRPr>
            </a:p>
          </p:txBody>
        </p:sp>
        <p:sp>
          <p:nvSpPr>
            <p:cNvPr id="150" name="Rectangle 393"/>
            <p:cNvSpPr>
              <a:spLocks noChangeAspect="1" noChangeArrowheads="1"/>
            </p:cNvSpPr>
            <p:nvPr/>
          </p:nvSpPr>
          <p:spPr bwMode="gray">
            <a:xfrm>
              <a:off x="4940509" y="5375338"/>
              <a:ext cx="2146538" cy="398140"/>
            </a:xfrm>
            <a:prstGeom prst="rect">
              <a:avLst/>
            </a:prstGeom>
            <a:solidFill>
              <a:srgbClr val="470A68"/>
            </a:solidFill>
            <a:ln w="6350">
              <a:solidFill>
                <a:srgbClr val="747678"/>
              </a:solidFill>
              <a:miter lim="800000"/>
              <a:headEnd/>
              <a:tailEnd/>
            </a:ln>
            <a:effectLst/>
          </p:spPr>
          <p:txBody>
            <a:bodyPr wrap="none" lIns="0" tIns="0" rIns="0" bIns="0" anchor="ctr"/>
            <a:lstStyle/>
            <a:p>
              <a:pPr algn="ctr" eaLnBrk="1" hangingPunct="1"/>
              <a:r>
                <a:rPr lang="en-US" altLang="zh-SG" sz="900" b="1" dirty="0" smtClean="0">
                  <a:solidFill>
                    <a:schemeClr val="bg1"/>
                  </a:solidFill>
                  <a:ea typeface="SimSun" pitchFamily="2" charset="-122"/>
                </a:rPr>
                <a:t>Mid term</a:t>
              </a:r>
              <a:endParaRPr lang="en-US" altLang="zh-SG" sz="900" b="1" dirty="0">
                <a:solidFill>
                  <a:schemeClr val="bg1"/>
                </a:solidFill>
                <a:ea typeface="SimSun" pitchFamily="2" charset="-122"/>
              </a:endParaRPr>
            </a:p>
          </p:txBody>
        </p:sp>
        <p:sp>
          <p:nvSpPr>
            <p:cNvPr id="151" name="Rectangle 394"/>
            <p:cNvSpPr>
              <a:spLocks noChangeAspect="1" noChangeArrowheads="1"/>
            </p:cNvSpPr>
            <p:nvPr/>
          </p:nvSpPr>
          <p:spPr bwMode="gray">
            <a:xfrm>
              <a:off x="7090171" y="5375338"/>
              <a:ext cx="2149661" cy="398140"/>
            </a:xfrm>
            <a:prstGeom prst="rect">
              <a:avLst/>
            </a:prstGeom>
            <a:solidFill>
              <a:srgbClr val="6D2077"/>
            </a:solidFill>
            <a:ln w="6350">
              <a:solidFill>
                <a:srgbClr val="747678"/>
              </a:solidFill>
              <a:miter lim="800000"/>
              <a:headEnd/>
              <a:tailEnd/>
            </a:ln>
            <a:effectLst/>
          </p:spPr>
          <p:txBody>
            <a:bodyPr wrap="none" lIns="0" tIns="0" rIns="0" bIns="0" anchor="ctr"/>
            <a:lstStyle/>
            <a:p>
              <a:pPr algn="ctr" eaLnBrk="1" hangingPunct="1"/>
              <a:r>
                <a:rPr lang="en-US" altLang="zh-SG" sz="900" b="1" dirty="0" smtClean="0">
                  <a:solidFill>
                    <a:schemeClr val="bg1"/>
                  </a:solidFill>
                  <a:ea typeface="SimSun" pitchFamily="2" charset="-122"/>
                </a:rPr>
                <a:t>Long term</a:t>
              </a:r>
              <a:endParaRPr lang="en-US" altLang="zh-SG" sz="900" b="1" dirty="0">
                <a:solidFill>
                  <a:schemeClr val="bg1"/>
                </a:solidFill>
                <a:ea typeface="SimSun" pitchFamily="2" charset="-122"/>
              </a:endParaRPr>
            </a:p>
          </p:txBody>
        </p:sp>
        <p:sp>
          <p:nvSpPr>
            <p:cNvPr id="152" name="Oval 395"/>
            <p:cNvSpPr>
              <a:spLocks noChangeAspect="1" noChangeArrowheads="1"/>
            </p:cNvSpPr>
            <p:nvPr/>
          </p:nvSpPr>
          <p:spPr bwMode="gray">
            <a:xfrm rot="1229451">
              <a:off x="6849585" y="2198776"/>
              <a:ext cx="2034054" cy="3082557"/>
            </a:xfrm>
            <a:prstGeom prst="ellipse">
              <a:avLst/>
            </a:prstGeom>
            <a:solidFill>
              <a:schemeClr val="bg1"/>
            </a:solidFill>
            <a:ln w="38100">
              <a:solidFill>
                <a:schemeClr val="accent1"/>
              </a:solidFill>
              <a:prstDash val="dash"/>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53" name="Oval 396"/>
            <p:cNvSpPr>
              <a:spLocks noChangeAspect="1" noChangeArrowheads="1"/>
            </p:cNvSpPr>
            <p:nvPr/>
          </p:nvSpPr>
          <p:spPr bwMode="gray">
            <a:xfrm>
              <a:off x="6849585" y="4231952"/>
              <a:ext cx="481174" cy="332304"/>
            </a:xfrm>
            <a:prstGeom prst="ellipse">
              <a:avLst/>
            </a:prstGeom>
            <a:solidFill>
              <a:srgbClr val="CCD6E3"/>
            </a:solidFill>
            <a:ln w="6350">
              <a:solidFill>
                <a:srgbClr val="74767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54" name="Oval 397"/>
            <p:cNvSpPr>
              <a:spLocks noChangeAspect="1" noChangeArrowheads="1"/>
            </p:cNvSpPr>
            <p:nvPr/>
          </p:nvSpPr>
          <p:spPr bwMode="gray">
            <a:xfrm>
              <a:off x="7327633" y="3702889"/>
              <a:ext cx="481174" cy="334490"/>
            </a:xfrm>
            <a:prstGeom prst="ellipse">
              <a:avLst/>
            </a:prstGeom>
            <a:solidFill>
              <a:srgbClr val="CCD6E3"/>
            </a:solidFill>
            <a:ln w="6350">
              <a:solidFill>
                <a:srgbClr val="74767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55" name="Oval 398"/>
            <p:cNvSpPr>
              <a:spLocks noChangeAspect="1" noChangeArrowheads="1"/>
            </p:cNvSpPr>
            <p:nvPr/>
          </p:nvSpPr>
          <p:spPr bwMode="gray">
            <a:xfrm>
              <a:off x="7327633" y="3033909"/>
              <a:ext cx="481174" cy="336676"/>
            </a:xfrm>
            <a:prstGeom prst="ellipse">
              <a:avLst/>
            </a:prstGeom>
            <a:solidFill>
              <a:srgbClr val="CCD6E3"/>
            </a:solidFill>
            <a:ln w="6350">
              <a:solidFill>
                <a:srgbClr val="74767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56" name="Oval 399"/>
            <p:cNvSpPr>
              <a:spLocks noChangeAspect="1" noChangeArrowheads="1"/>
            </p:cNvSpPr>
            <p:nvPr/>
          </p:nvSpPr>
          <p:spPr bwMode="gray">
            <a:xfrm>
              <a:off x="8643052" y="2509218"/>
              <a:ext cx="474925" cy="332304"/>
            </a:xfrm>
            <a:prstGeom prst="ellipse">
              <a:avLst/>
            </a:prstGeom>
            <a:solidFill>
              <a:srgbClr val="CCD6E3"/>
            </a:solidFill>
            <a:ln w="6350">
              <a:solidFill>
                <a:srgbClr val="74767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57" name="Oval 400"/>
            <p:cNvSpPr>
              <a:spLocks noChangeAspect="1" noChangeArrowheads="1"/>
            </p:cNvSpPr>
            <p:nvPr/>
          </p:nvSpPr>
          <p:spPr bwMode="gray">
            <a:xfrm>
              <a:off x="8399340" y="3617626"/>
              <a:ext cx="478049" cy="332304"/>
            </a:xfrm>
            <a:prstGeom prst="ellipse">
              <a:avLst/>
            </a:prstGeom>
            <a:solidFill>
              <a:schemeClr val="bg1"/>
            </a:solidFill>
            <a:ln w="6350">
              <a:solidFill>
                <a:srgbClr val="6D2077"/>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58" name="Oval 401"/>
            <p:cNvSpPr>
              <a:spLocks noChangeAspect="1" noChangeArrowheads="1"/>
            </p:cNvSpPr>
            <p:nvPr/>
          </p:nvSpPr>
          <p:spPr bwMode="gray">
            <a:xfrm>
              <a:off x="3503236" y="2367114"/>
              <a:ext cx="481174" cy="332304"/>
            </a:xfrm>
            <a:prstGeom prst="ellipse">
              <a:avLst/>
            </a:prstGeom>
            <a:solidFill>
              <a:srgbClr val="CCD6E3"/>
            </a:solidFill>
            <a:ln w="6350">
              <a:solidFill>
                <a:srgbClr val="74767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59" name="Oval 402"/>
            <p:cNvSpPr>
              <a:spLocks noChangeAspect="1" noChangeArrowheads="1"/>
            </p:cNvSpPr>
            <p:nvPr/>
          </p:nvSpPr>
          <p:spPr bwMode="gray">
            <a:xfrm>
              <a:off x="5093611" y="3237226"/>
              <a:ext cx="474925" cy="336676"/>
            </a:xfrm>
            <a:prstGeom prst="ellipse">
              <a:avLst/>
            </a:prstGeom>
            <a:solidFill>
              <a:schemeClr val="hlink"/>
            </a:solidFill>
            <a:ln w="6350" algn="ctr">
              <a:solidFill>
                <a:schemeClr val="tx2"/>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60" name="Oval 403"/>
            <p:cNvSpPr>
              <a:spLocks noChangeAspect="1" noChangeArrowheads="1"/>
            </p:cNvSpPr>
            <p:nvPr/>
          </p:nvSpPr>
          <p:spPr bwMode="gray">
            <a:xfrm>
              <a:off x="4837402" y="2568245"/>
              <a:ext cx="478049" cy="334491"/>
            </a:xfrm>
            <a:prstGeom prst="ellipse">
              <a:avLst/>
            </a:prstGeom>
            <a:solidFill>
              <a:schemeClr val="hlink"/>
            </a:solidFill>
            <a:ln w="6350">
              <a:solidFill>
                <a:schemeClr val="tx2"/>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61" name="Oval 404"/>
            <p:cNvSpPr>
              <a:spLocks noChangeAspect="1" noChangeArrowheads="1"/>
            </p:cNvSpPr>
            <p:nvPr/>
          </p:nvSpPr>
          <p:spPr bwMode="gray">
            <a:xfrm>
              <a:off x="6137197" y="3119170"/>
              <a:ext cx="471800" cy="332304"/>
            </a:xfrm>
            <a:prstGeom prst="ellipse">
              <a:avLst/>
            </a:prstGeom>
            <a:solidFill>
              <a:srgbClr val="CCD6E3"/>
            </a:solidFill>
            <a:ln w="6350">
              <a:solidFill>
                <a:srgbClr val="74767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62" name="Oval 405"/>
            <p:cNvSpPr>
              <a:spLocks noChangeAspect="1" noChangeArrowheads="1"/>
            </p:cNvSpPr>
            <p:nvPr/>
          </p:nvSpPr>
          <p:spPr bwMode="gray">
            <a:xfrm>
              <a:off x="5893485" y="3954303"/>
              <a:ext cx="474925" cy="332304"/>
            </a:xfrm>
            <a:prstGeom prst="ellipse">
              <a:avLst/>
            </a:prstGeom>
            <a:solidFill>
              <a:srgbClr val="CCD6E3"/>
            </a:solidFill>
            <a:ln w="6350">
              <a:solidFill>
                <a:srgbClr val="74767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68" name="Oval 412"/>
            <p:cNvSpPr>
              <a:spLocks noChangeAspect="1" noChangeArrowheads="1"/>
            </p:cNvSpPr>
            <p:nvPr/>
          </p:nvSpPr>
          <p:spPr bwMode="gray">
            <a:xfrm>
              <a:off x="2968946" y="4874698"/>
              <a:ext cx="415559" cy="295138"/>
            </a:xfrm>
            <a:prstGeom prst="ellipse">
              <a:avLst/>
            </a:prstGeom>
            <a:solidFill>
              <a:schemeClr val="bg1"/>
            </a:solidFill>
            <a:ln w="6350">
              <a:solidFill>
                <a:srgbClr val="470A6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69" name="Oval 414"/>
            <p:cNvSpPr>
              <a:spLocks noChangeAspect="1" noChangeArrowheads="1"/>
            </p:cNvSpPr>
            <p:nvPr/>
          </p:nvSpPr>
          <p:spPr bwMode="gray">
            <a:xfrm>
              <a:off x="3978161" y="4662635"/>
              <a:ext cx="662396" cy="463477"/>
            </a:xfrm>
            <a:prstGeom prst="ellipse">
              <a:avLst/>
            </a:prstGeom>
            <a:solidFill>
              <a:schemeClr val="bg1"/>
            </a:solidFill>
            <a:ln w="6350">
              <a:solidFill>
                <a:srgbClr val="470A6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70" name="Oval 416"/>
            <p:cNvSpPr>
              <a:spLocks noChangeAspect="1" noChangeArrowheads="1"/>
            </p:cNvSpPr>
            <p:nvPr/>
          </p:nvSpPr>
          <p:spPr bwMode="gray">
            <a:xfrm>
              <a:off x="2950199" y="4065800"/>
              <a:ext cx="418684" cy="295138"/>
            </a:xfrm>
            <a:prstGeom prst="ellipse">
              <a:avLst/>
            </a:prstGeom>
            <a:solidFill>
              <a:schemeClr val="hlink"/>
            </a:solidFill>
            <a:ln w="6350">
              <a:solidFill>
                <a:schemeClr val="tx2"/>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71" name="Oval 417"/>
            <p:cNvSpPr>
              <a:spLocks noChangeAspect="1" noChangeArrowheads="1"/>
            </p:cNvSpPr>
            <p:nvPr/>
          </p:nvSpPr>
          <p:spPr bwMode="gray">
            <a:xfrm>
              <a:off x="4412469" y="4400290"/>
              <a:ext cx="418684" cy="295139"/>
            </a:xfrm>
            <a:prstGeom prst="ellipse">
              <a:avLst/>
            </a:prstGeom>
            <a:solidFill>
              <a:schemeClr val="bg1"/>
            </a:solidFill>
            <a:ln w="6350">
              <a:solidFill>
                <a:srgbClr val="470A6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74" name="Text Box 421"/>
            <p:cNvSpPr txBox="1">
              <a:spLocks noChangeAspect="1" noChangeArrowheads="1"/>
            </p:cNvSpPr>
            <p:nvPr/>
          </p:nvSpPr>
          <p:spPr bwMode="gray">
            <a:xfrm>
              <a:off x="8118286" y="2526804"/>
              <a:ext cx="1524759" cy="325058"/>
            </a:xfrm>
            <a:prstGeom prst="rect">
              <a:avLst/>
            </a:prstGeom>
            <a:noFill/>
            <a:ln w="6350">
              <a:noFill/>
              <a:miter lim="800000"/>
              <a:headEnd/>
              <a:tailEnd/>
            </a:ln>
            <a:effectLst/>
          </p:spPr>
          <p:txBody>
            <a:bodyPr lIns="54000" tIns="54000" rIns="54000" bIns="0">
              <a:spAutoFit/>
            </a:bodyPr>
            <a:lstStyle/>
            <a:p>
              <a:pPr algn="ctr" eaLnBrk="1" hangingPunct="1">
                <a:lnSpc>
                  <a:spcPct val="90000"/>
                </a:lnSpc>
                <a:spcBef>
                  <a:spcPct val="50000"/>
                </a:spcBef>
              </a:pPr>
              <a:r>
                <a:rPr lang="en-US" altLang="zh-SG" sz="900" dirty="0" smtClean="0">
                  <a:ea typeface="SimSun" pitchFamily="2" charset="-122"/>
                </a:rPr>
                <a:t>Relocation of production to Asia </a:t>
              </a:r>
              <a:endParaRPr lang="en-US" altLang="zh-SG" sz="900" dirty="0">
                <a:ea typeface="SimSun" pitchFamily="2" charset="-122"/>
              </a:endParaRPr>
            </a:p>
          </p:txBody>
        </p:sp>
        <p:sp>
          <p:nvSpPr>
            <p:cNvPr id="175" name="Text Box 422"/>
            <p:cNvSpPr txBox="1">
              <a:spLocks noChangeAspect="1" noChangeArrowheads="1"/>
            </p:cNvSpPr>
            <p:nvPr/>
          </p:nvSpPr>
          <p:spPr bwMode="gray">
            <a:xfrm>
              <a:off x="6806158" y="3783707"/>
              <a:ext cx="1537258" cy="191698"/>
            </a:xfrm>
            <a:prstGeom prst="rect">
              <a:avLst/>
            </a:prstGeom>
            <a:noFill/>
            <a:ln w="6350">
              <a:noFill/>
              <a:miter lim="800000"/>
              <a:headEnd/>
              <a:tailEnd/>
            </a:ln>
            <a:effectLst/>
          </p:spPr>
          <p:txBody>
            <a:bodyPr lIns="54000" tIns="54000" rIns="54000" bIns="0">
              <a:spAutoFit/>
            </a:bodyPr>
            <a:lstStyle/>
            <a:p>
              <a:pPr algn="ctr" eaLnBrk="1" hangingPunct="1">
                <a:lnSpc>
                  <a:spcPct val="90000"/>
                </a:lnSpc>
                <a:spcBef>
                  <a:spcPct val="50000"/>
                </a:spcBef>
              </a:pPr>
              <a:r>
                <a:rPr lang="en-US" altLang="zh-SG" sz="900" dirty="0" smtClean="0">
                  <a:ea typeface="SimSun" pitchFamily="2" charset="-122"/>
                </a:rPr>
                <a:t>Value analytics</a:t>
              </a:r>
              <a:endParaRPr lang="en-US" altLang="zh-SG" sz="900" dirty="0">
                <a:ea typeface="SimSun" pitchFamily="2" charset="-122"/>
              </a:endParaRPr>
            </a:p>
          </p:txBody>
        </p:sp>
        <p:sp>
          <p:nvSpPr>
            <p:cNvPr id="176" name="Oval 428"/>
            <p:cNvSpPr>
              <a:spLocks noChangeAspect="1" noChangeArrowheads="1"/>
            </p:cNvSpPr>
            <p:nvPr/>
          </p:nvSpPr>
          <p:spPr bwMode="gray">
            <a:xfrm>
              <a:off x="5093611" y="3237226"/>
              <a:ext cx="474925" cy="336676"/>
            </a:xfrm>
            <a:prstGeom prst="ellipse">
              <a:avLst/>
            </a:prstGeom>
            <a:solidFill>
              <a:schemeClr val="accent1"/>
            </a:solidFill>
            <a:ln w="6350" algn="ctr">
              <a:solidFill>
                <a:srgbClr val="74767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77" name="Oval 429"/>
            <p:cNvSpPr>
              <a:spLocks noChangeAspect="1" noChangeArrowheads="1"/>
            </p:cNvSpPr>
            <p:nvPr/>
          </p:nvSpPr>
          <p:spPr bwMode="gray">
            <a:xfrm>
              <a:off x="4837402" y="2568245"/>
              <a:ext cx="478049" cy="334491"/>
            </a:xfrm>
            <a:prstGeom prst="ellipse">
              <a:avLst/>
            </a:prstGeom>
            <a:solidFill>
              <a:schemeClr val="accent1"/>
            </a:solidFill>
            <a:ln w="6350">
              <a:solidFill>
                <a:srgbClr val="74767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78" name="Oval 430"/>
            <p:cNvSpPr>
              <a:spLocks noChangeAspect="1" noChangeArrowheads="1"/>
            </p:cNvSpPr>
            <p:nvPr/>
          </p:nvSpPr>
          <p:spPr bwMode="gray">
            <a:xfrm>
              <a:off x="2950199" y="4065800"/>
              <a:ext cx="418684" cy="295138"/>
            </a:xfrm>
            <a:prstGeom prst="ellipse">
              <a:avLst/>
            </a:prstGeom>
            <a:solidFill>
              <a:schemeClr val="accent1"/>
            </a:solidFill>
            <a:ln w="6350">
              <a:solidFill>
                <a:srgbClr val="747678"/>
              </a:solidFill>
              <a:round/>
              <a:headEnd/>
              <a:tailEnd/>
            </a:ln>
            <a:effectLst/>
          </p:spPr>
          <p:txBody>
            <a:bodyPr wrap="none" lIns="54000" tIns="54000" rIns="54000" bIns="0" anchor="ctr"/>
            <a:lstStyle/>
            <a:p>
              <a:pPr algn="ctr" eaLnBrk="1" hangingPunct="1"/>
              <a:endParaRPr lang="en-US" sz="900" b="1" dirty="0">
                <a:solidFill>
                  <a:schemeClr val="tx2"/>
                </a:solidFill>
              </a:endParaRPr>
            </a:p>
          </p:txBody>
        </p:sp>
        <p:sp>
          <p:nvSpPr>
            <p:cNvPr id="179" name="Text Box 431"/>
            <p:cNvSpPr txBox="1">
              <a:spLocks noChangeAspect="1" noChangeArrowheads="1"/>
            </p:cNvSpPr>
            <p:nvPr/>
          </p:nvSpPr>
          <p:spPr bwMode="gray">
            <a:xfrm>
              <a:off x="7867674" y="3660237"/>
              <a:ext cx="1556005" cy="206516"/>
            </a:xfrm>
            <a:prstGeom prst="rect">
              <a:avLst/>
            </a:prstGeom>
            <a:noFill/>
            <a:ln w="6350">
              <a:noFill/>
              <a:miter lim="800000"/>
              <a:headEnd/>
              <a:tailEnd/>
            </a:ln>
            <a:effectLst/>
          </p:spPr>
          <p:txBody>
            <a:bodyPr lIns="54000" tIns="54000" rIns="54000" bIns="0">
              <a:spAutoFit/>
            </a:bodyPr>
            <a:lstStyle/>
            <a:p>
              <a:pPr algn="ctr" eaLnBrk="1" hangingPunct="1">
                <a:spcBef>
                  <a:spcPct val="50000"/>
                </a:spcBef>
              </a:pPr>
              <a:r>
                <a:rPr lang="en-US" sz="900" dirty="0" smtClean="0"/>
                <a:t>Cooperation BU “ZUI“</a:t>
              </a:r>
              <a:endParaRPr lang="en-US" sz="900" dirty="0"/>
            </a:p>
          </p:txBody>
        </p:sp>
        <p:sp>
          <p:nvSpPr>
            <p:cNvPr id="180" name="Text Box 432"/>
            <p:cNvSpPr txBox="1">
              <a:spLocks noChangeAspect="1" noChangeArrowheads="1"/>
            </p:cNvSpPr>
            <p:nvPr/>
          </p:nvSpPr>
          <p:spPr bwMode="gray">
            <a:xfrm>
              <a:off x="2781384" y="3394618"/>
              <a:ext cx="1008112" cy="338230"/>
            </a:xfrm>
            <a:prstGeom prst="rect">
              <a:avLst/>
            </a:prstGeom>
            <a:noFill/>
            <a:ln w="6350">
              <a:noFill/>
              <a:miter lim="800000"/>
              <a:headEnd/>
              <a:tailEnd/>
            </a:ln>
            <a:effectLst/>
          </p:spPr>
          <p:txBody>
            <a:bodyPr wrap="square" lIns="54000" tIns="54000" rIns="54000" bIns="0">
              <a:spAutoFit/>
            </a:bodyPr>
            <a:lstStyle/>
            <a:p>
              <a:pPr eaLnBrk="1" hangingPunct="1">
                <a:lnSpc>
                  <a:spcPct val="85000"/>
                </a:lnSpc>
              </a:pPr>
              <a:r>
                <a:rPr lang="en-US" sz="1000" b="1" dirty="0" smtClean="0">
                  <a:solidFill>
                    <a:srgbClr val="0C2D83"/>
                  </a:solidFill>
                </a:rPr>
                <a:t>Operational </a:t>
              </a:r>
            </a:p>
            <a:p>
              <a:pPr eaLnBrk="1" hangingPunct="1">
                <a:lnSpc>
                  <a:spcPct val="85000"/>
                </a:lnSpc>
              </a:pPr>
              <a:r>
                <a:rPr lang="en-US" sz="1000" b="1" dirty="0" smtClean="0">
                  <a:solidFill>
                    <a:srgbClr val="0C2D83"/>
                  </a:solidFill>
                </a:rPr>
                <a:t>measures </a:t>
              </a:r>
              <a:endParaRPr lang="en-US" sz="1000" b="1" dirty="0">
                <a:solidFill>
                  <a:srgbClr val="0C2D83"/>
                </a:solidFill>
              </a:endParaRPr>
            </a:p>
          </p:txBody>
        </p:sp>
        <p:sp>
          <p:nvSpPr>
            <p:cNvPr id="184" name="Text Box 381"/>
            <p:cNvSpPr txBox="1">
              <a:spLocks noChangeArrowheads="1"/>
            </p:cNvSpPr>
            <p:nvPr/>
          </p:nvSpPr>
          <p:spPr bwMode="gray">
            <a:xfrm>
              <a:off x="3579660" y="1916832"/>
              <a:ext cx="2093420" cy="198284"/>
            </a:xfrm>
            <a:prstGeom prst="rect">
              <a:avLst/>
            </a:prstGeom>
            <a:noFill/>
            <a:ln w="6350">
              <a:noFill/>
              <a:miter lim="800000"/>
              <a:headEnd/>
              <a:tailEnd/>
            </a:ln>
            <a:effectLst/>
          </p:spPr>
          <p:txBody>
            <a:bodyPr lIns="54000" tIns="54000" rIns="54000" bIns="0">
              <a:spAutoFit/>
            </a:bodyPr>
            <a:lstStyle/>
            <a:p>
              <a:pPr eaLnBrk="1" hangingPunct="1">
                <a:lnSpc>
                  <a:spcPct val="85000"/>
                </a:lnSpc>
                <a:spcBef>
                  <a:spcPct val="50000"/>
                </a:spcBef>
              </a:pPr>
              <a:r>
                <a:rPr lang="en-US" sz="1000" b="1" dirty="0" smtClean="0">
                  <a:solidFill>
                    <a:schemeClr val="accent3"/>
                  </a:solidFill>
                </a:rPr>
                <a:t>Tactic measures</a:t>
              </a:r>
              <a:endParaRPr lang="en-US" sz="1000" b="1" dirty="0">
                <a:solidFill>
                  <a:schemeClr val="accent3"/>
                </a:solidFill>
              </a:endParaRPr>
            </a:p>
          </p:txBody>
        </p:sp>
        <p:sp>
          <p:nvSpPr>
            <p:cNvPr id="185" name="Text Box 425"/>
            <p:cNvSpPr txBox="1">
              <a:spLocks noChangeAspect="1" noChangeArrowheads="1"/>
            </p:cNvSpPr>
            <p:nvPr/>
          </p:nvSpPr>
          <p:spPr bwMode="gray">
            <a:xfrm>
              <a:off x="6892732" y="2766023"/>
              <a:ext cx="1800000" cy="198284"/>
            </a:xfrm>
            <a:prstGeom prst="rect">
              <a:avLst/>
            </a:prstGeom>
            <a:noFill/>
            <a:ln w="6350">
              <a:noFill/>
              <a:miter lim="800000"/>
              <a:headEnd/>
              <a:tailEnd/>
            </a:ln>
            <a:effectLst/>
          </p:spPr>
          <p:txBody>
            <a:bodyPr wrap="square" lIns="54000" tIns="54000" rIns="54000" bIns="0">
              <a:spAutoFit/>
            </a:bodyPr>
            <a:lstStyle/>
            <a:p>
              <a:pPr algn="r" eaLnBrk="1" hangingPunct="1">
                <a:lnSpc>
                  <a:spcPct val="85000"/>
                </a:lnSpc>
                <a:spcBef>
                  <a:spcPct val="50000"/>
                </a:spcBef>
              </a:pPr>
              <a:r>
                <a:rPr lang="en-US" sz="1000" b="1" dirty="0" smtClean="0">
                  <a:solidFill>
                    <a:schemeClr val="accent1"/>
                  </a:solidFill>
                </a:rPr>
                <a:t>Strategic measures </a:t>
              </a:r>
              <a:endParaRPr lang="en-US" sz="1000" b="1" dirty="0">
                <a:solidFill>
                  <a:schemeClr val="accent1"/>
                </a:solidFill>
              </a:endParaRPr>
            </a:p>
          </p:txBody>
        </p:sp>
      </p:grpSp>
      <p:sp>
        <p:nvSpPr>
          <p:cNvPr id="187" name="Text Box 406"/>
          <p:cNvSpPr txBox="1">
            <a:spLocks noChangeAspect="1" noChangeArrowheads="1"/>
          </p:cNvSpPr>
          <p:nvPr/>
        </p:nvSpPr>
        <p:spPr bwMode="gray">
          <a:xfrm>
            <a:off x="5459438" y="3736780"/>
            <a:ext cx="1314195" cy="193027"/>
          </a:xfrm>
          <a:prstGeom prst="rect">
            <a:avLst/>
          </a:prstGeom>
          <a:noFill/>
          <a:ln w="6350">
            <a:noFill/>
            <a:miter lim="800000"/>
            <a:headEnd/>
            <a:tailEnd/>
          </a:ln>
          <a:effectLst/>
        </p:spPr>
        <p:txBody>
          <a:bodyPr lIns="54000" tIns="54000" rIns="54000" bIns="0">
            <a:spAutoFit/>
          </a:bodyPr>
          <a:lstStyle/>
          <a:p>
            <a:pPr algn="ctr" eaLnBrk="1" hangingPunct="1">
              <a:spcBef>
                <a:spcPct val="50000"/>
              </a:spcBef>
            </a:pPr>
            <a:r>
              <a:rPr lang="en-US" sz="900" dirty="0" smtClean="0"/>
              <a:t>Sale of BU</a:t>
            </a:r>
            <a:endParaRPr lang="en-US" sz="900" dirty="0"/>
          </a:p>
        </p:txBody>
      </p:sp>
      <p:sp>
        <p:nvSpPr>
          <p:cNvPr id="188" name="Text Box 407"/>
          <p:cNvSpPr txBox="1">
            <a:spLocks noChangeAspect="1" noChangeArrowheads="1"/>
          </p:cNvSpPr>
          <p:nvPr/>
        </p:nvSpPr>
        <p:spPr bwMode="gray">
          <a:xfrm>
            <a:off x="6060823" y="2888472"/>
            <a:ext cx="680611" cy="331526"/>
          </a:xfrm>
          <a:prstGeom prst="rect">
            <a:avLst/>
          </a:prstGeom>
          <a:noFill/>
          <a:ln w="6350">
            <a:noFill/>
            <a:miter lim="800000"/>
            <a:headEnd/>
            <a:tailEnd/>
          </a:ln>
          <a:effectLst/>
        </p:spPr>
        <p:txBody>
          <a:bodyPr wrap="square" lIns="54000" tIns="54000" rIns="54000" bIns="0">
            <a:spAutoFit/>
          </a:bodyPr>
          <a:lstStyle/>
          <a:p>
            <a:pPr eaLnBrk="1" hangingPunct="1">
              <a:spcBef>
                <a:spcPct val="50000"/>
              </a:spcBef>
            </a:pPr>
            <a:r>
              <a:rPr lang="en-US" sz="900" dirty="0" smtClean="0"/>
              <a:t>Overhead</a:t>
            </a:r>
            <a:br>
              <a:rPr lang="en-US" sz="900" dirty="0" smtClean="0"/>
            </a:br>
            <a:r>
              <a:rPr lang="en-US" sz="900" dirty="0" smtClean="0"/>
              <a:t>reduction</a:t>
            </a:r>
            <a:endParaRPr lang="en-US" sz="900" dirty="0"/>
          </a:p>
        </p:txBody>
      </p:sp>
      <p:sp>
        <p:nvSpPr>
          <p:cNvPr id="189" name="Text Box 409"/>
          <p:cNvSpPr txBox="1">
            <a:spLocks noChangeAspect="1" noChangeArrowheads="1"/>
          </p:cNvSpPr>
          <p:nvPr/>
        </p:nvSpPr>
        <p:spPr bwMode="gray">
          <a:xfrm>
            <a:off x="3546524" y="2162754"/>
            <a:ext cx="612550" cy="359226"/>
          </a:xfrm>
          <a:prstGeom prst="rect">
            <a:avLst/>
          </a:prstGeom>
          <a:noFill/>
          <a:ln w="6350">
            <a:noFill/>
            <a:miter lim="800000"/>
            <a:headEnd/>
            <a:tailEnd/>
          </a:ln>
          <a:effectLst/>
        </p:spPr>
        <p:txBody>
          <a:bodyPr wrap="square" lIns="54000" tIns="54000" rIns="54000" bIns="0">
            <a:spAutoFit/>
          </a:bodyPr>
          <a:lstStyle/>
          <a:p>
            <a:pPr algn="ctr" eaLnBrk="1" hangingPunct="1">
              <a:lnSpc>
                <a:spcPct val="85000"/>
              </a:lnSpc>
              <a:spcBef>
                <a:spcPct val="50000"/>
              </a:spcBef>
            </a:pPr>
            <a:r>
              <a:rPr lang="en-US" sz="900" dirty="0" smtClean="0"/>
              <a:t>Closure </a:t>
            </a:r>
          </a:p>
          <a:p>
            <a:pPr algn="ctr" eaLnBrk="1" hangingPunct="1">
              <a:lnSpc>
                <a:spcPct val="85000"/>
              </a:lnSpc>
              <a:spcBef>
                <a:spcPct val="50000"/>
              </a:spcBef>
            </a:pPr>
            <a:r>
              <a:rPr lang="en-US" sz="900" dirty="0" smtClean="0"/>
              <a:t>BU „XYZ“</a:t>
            </a:r>
            <a:endParaRPr lang="en-US" sz="900" dirty="0"/>
          </a:p>
        </p:txBody>
      </p:sp>
      <p:sp>
        <p:nvSpPr>
          <p:cNvPr id="191" name="Text Box 411"/>
          <p:cNvSpPr txBox="1">
            <a:spLocks noChangeAspect="1" noChangeArrowheads="1"/>
          </p:cNvSpPr>
          <p:nvPr/>
        </p:nvSpPr>
        <p:spPr bwMode="gray">
          <a:xfrm>
            <a:off x="6752599" y="2830127"/>
            <a:ext cx="1461857" cy="303826"/>
          </a:xfrm>
          <a:prstGeom prst="rect">
            <a:avLst/>
          </a:prstGeom>
          <a:noFill/>
          <a:ln w="6350">
            <a:noFill/>
            <a:miter lim="800000"/>
            <a:headEnd/>
            <a:tailEnd/>
          </a:ln>
          <a:effectLst/>
        </p:spPr>
        <p:txBody>
          <a:bodyPr lIns="54000" tIns="54000" rIns="54000" bIns="0">
            <a:spAutoFit/>
          </a:bodyPr>
          <a:lstStyle/>
          <a:p>
            <a:pPr algn="ctr" eaLnBrk="1" hangingPunct="1">
              <a:lnSpc>
                <a:spcPct val="90000"/>
              </a:lnSpc>
              <a:spcBef>
                <a:spcPct val="50000"/>
              </a:spcBef>
            </a:pPr>
            <a:r>
              <a:rPr lang="en-US" altLang="zh-SG" sz="900" dirty="0" smtClean="0">
                <a:ea typeface="SimSun" pitchFamily="2" charset="-122"/>
              </a:rPr>
              <a:t>Outsourcing</a:t>
            </a:r>
            <a:br>
              <a:rPr lang="en-US" altLang="zh-SG" sz="900" dirty="0" smtClean="0">
                <a:ea typeface="SimSun" pitchFamily="2" charset="-122"/>
              </a:rPr>
            </a:br>
            <a:r>
              <a:rPr lang="en-US" altLang="zh-SG" sz="900" dirty="0" smtClean="0">
                <a:ea typeface="SimSun" pitchFamily="2" charset="-122"/>
              </a:rPr>
              <a:t>of BU</a:t>
            </a:r>
            <a:endParaRPr lang="en-US" altLang="zh-SG" sz="900" dirty="0">
              <a:ea typeface="SimSun" pitchFamily="2" charset="-122"/>
            </a:endParaRPr>
          </a:p>
        </p:txBody>
      </p:sp>
      <p:sp>
        <p:nvSpPr>
          <p:cNvPr id="195" name="Text Box 408"/>
          <p:cNvSpPr txBox="1">
            <a:spLocks noChangeAspect="1" noChangeArrowheads="1"/>
          </p:cNvSpPr>
          <p:nvPr/>
        </p:nvSpPr>
        <p:spPr bwMode="gray">
          <a:xfrm>
            <a:off x="4202288" y="2454917"/>
            <a:ext cx="1807388" cy="193027"/>
          </a:xfrm>
          <a:prstGeom prst="rect">
            <a:avLst/>
          </a:prstGeom>
          <a:noFill/>
          <a:ln w="6350">
            <a:noFill/>
            <a:miter lim="800000"/>
            <a:headEnd/>
            <a:tailEnd/>
          </a:ln>
          <a:effectLst/>
        </p:spPr>
        <p:txBody>
          <a:bodyPr lIns="54000" tIns="54000" rIns="54000" bIns="0">
            <a:spAutoFit/>
          </a:bodyPr>
          <a:lstStyle/>
          <a:p>
            <a:pPr algn="ctr" eaLnBrk="1" hangingPunct="1">
              <a:spcBef>
                <a:spcPct val="50000"/>
              </a:spcBef>
            </a:pPr>
            <a:r>
              <a:rPr lang="en-US" sz="900" dirty="0" smtClean="0"/>
              <a:t>Re-organization R&amp;D</a:t>
            </a:r>
            <a:endParaRPr lang="en-US" sz="900" dirty="0"/>
          </a:p>
        </p:txBody>
      </p:sp>
      <p:sp>
        <p:nvSpPr>
          <p:cNvPr id="196" name="Text Box 420"/>
          <p:cNvSpPr txBox="1">
            <a:spLocks noChangeAspect="1" noChangeArrowheads="1"/>
          </p:cNvSpPr>
          <p:nvPr/>
        </p:nvSpPr>
        <p:spPr bwMode="gray">
          <a:xfrm>
            <a:off x="4491339" y="2921012"/>
            <a:ext cx="1695164" cy="546200"/>
          </a:xfrm>
          <a:prstGeom prst="rect">
            <a:avLst/>
          </a:prstGeom>
          <a:noFill/>
          <a:ln w="6350">
            <a:noFill/>
            <a:miter lim="800000"/>
            <a:headEnd/>
            <a:tailEnd/>
          </a:ln>
          <a:effectLst/>
        </p:spPr>
        <p:txBody>
          <a:bodyPr lIns="54000" tIns="54000" rIns="54000" bIns="0">
            <a:spAutoFit/>
          </a:bodyPr>
          <a:lstStyle/>
          <a:p>
            <a:pPr algn="ctr" eaLnBrk="1" hangingPunct="1">
              <a:lnSpc>
                <a:spcPct val="85000"/>
              </a:lnSpc>
              <a:spcBef>
                <a:spcPct val="50000"/>
              </a:spcBef>
            </a:pPr>
            <a:r>
              <a:rPr lang="en-US" sz="900" dirty="0" smtClean="0"/>
              <a:t>Re-engineering</a:t>
            </a:r>
          </a:p>
          <a:p>
            <a:pPr algn="ctr" eaLnBrk="1" hangingPunct="1">
              <a:lnSpc>
                <a:spcPct val="85000"/>
              </a:lnSpc>
              <a:spcBef>
                <a:spcPct val="50000"/>
              </a:spcBef>
            </a:pPr>
            <a:r>
              <a:rPr lang="en-US" sz="900" dirty="0" smtClean="0"/>
              <a:t>procurement </a:t>
            </a:r>
          </a:p>
          <a:p>
            <a:pPr algn="ctr" eaLnBrk="1" hangingPunct="1">
              <a:lnSpc>
                <a:spcPct val="85000"/>
              </a:lnSpc>
              <a:spcBef>
                <a:spcPct val="50000"/>
              </a:spcBef>
            </a:pPr>
            <a:r>
              <a:rPr lang="en-US" sz="900" dirty="0" smtClean="0"/>
              <a:t>&amp; production </a:t>
            </a:r>
            <a:endParaRPr lang="en-US" sz="900" dirty="0"/>
          </a:p>
        </p:txBody>
      </p:sp>
      <p:sp>
        <p:nvSpPr>
          <p:cNvPr id="197" name="Text Box 415"/>
          <p:cNvSpPr txBox="1">
            <a:spLocks noChangeAspect="1" noChangeArrowheads="1"/>
          </p:cNvSpPr>
          <p:nvPr/>
        </p:nvSpPr>
        <p:spPr bwMode="gray">
          <a:xfrm>
            <a:off x="2763370" y="3775890"/>
            <a:ext cx="1088978" cy="289976"/>
          </a:xfrm>
          <a:prstGeom prst="rect">
            <a:avLst/>
          </a:prstGeom>
          <a:noFill/>
          <a:ln w="6350">
            <a:noFill/>
            <a:miter lim="800000"/>
            <a:headEnd/>
            <a:tailEnd/>
          </a:ln>
          <a:effectLst/>
        </p:spPr>
        <p:txBody>
          <a:bodyPr wrap="square" lIns="54000" tIns="54000" rIns="54000" bIns="0">
            <a:spAutoFit/>
          </a:bodyPr>
          <a:lstStyle/>
          <a:p>
            <a:pPr algn="ctr" eaLnBrk="1" hangingPunct="1">
              <a:lnSpc>
                <a:spcPct val="85000"/>
              </a:lnSpc>
              <a:spcBef>
                <a:spcPct val="50000"/>
              </a:spcBef>
            </a:pPr>
            <a:r>
              <a:rPr lang="en-US" altLang="zh-SG" sz="900" dirty="0" smtClean="0">
                <a:ea typeface="SimSun" pitchFamily="2" charset="-122"/>
              </a:rPr>
              <a:t>Reduction Slow Moving Stock</a:t>
            </a:r>
            <a:endParaRPr lang="en-US" altLang="zh-SG" sz="900" dirty="0">
              <a:ea typeface="SimSun" pitchFamily="2" charset="-122"/>
            </a:endParaRPr>
          </a:p>
        </p:txBody>
      </p:sp>
      <p:sp>
        <p:nvSpPr>
          <p:cNvPr id="198" name="Text Box 410"/>
          <p:cNvSpPr txBox="1">
            <a:spLocks noChangeAspect="1" noChangeArrowheads="1"/>
          </p:cNvSpPr>
          <p:nvPr/>
        </p:nvSpPr>
        <p:spPr bwMode="gray">
          <a:xfrm>
            <a:off x="6344232" y="3938693"/>
            <a:ext cx="1470718" cy="303826"/>
          </a:xfrm>
          <a:prstGeom prst="rect">
            <a:avLst/>
          </a:prstGeom>
          <a:noFill/>
          <a:ln w="6350">
            <a:noFill/>
            <a:miter lim="800000"/>
            <a:headEnd/>
            <a:tailEnd/>
          </a:ln>
          <a:effectLst/>
        </p:spPr>
        <p:txBody>
          <a:bodyPr lIns="54000" tIns="54000" rIns="54000" bIns="0">
            <a:spAutoFit/>
          </a:bodyPr>
          <a:lstStyle/>
          <a:p>
            <a:pPr algn="ctr" eaLnBrk="1" hangingPunct="1">
              <a:lnSpc>
                <a:spcPct val="90000"/>
              </a:lnSpc>
              <a:spcBef>
                <a:spcPct val="50000"/>
              </a:spcBef>
            </a:pPr>
            <a:r>
              <a:rPr lang="en-US" altLang="zh-SG" sz="900" dirty="0" smtClean="0">
                <a:ea typeface="SimSun" pitchFamily="2" charset="-122"/>
              </a:rPr>
              <a:t>Reduction of production locations</a:t>
            </a:r>
            <a:endParaRPr lang="en-US" altLang="zh-SG" sz="900" dirty="0">
              <a:ea typeface="SimSun" pitchFamily="2" charset="-122"/>
            </a:endParaRPr>
          </a:p>
        </p:txBody>
      </p:sp>
      <p:sp>
        <p:nvSpPr>
          <p:cNvPr id="199" name="Text Box 418"/>
          <p:cNvSpPr txBox="1">
            <a:spLocks noChangeAspect="1" noChangeArrowheads="1"/>
          </p:cNvSpPr>
          <p:nvPr/>
        </p:nvSpPr>
        <p:spPr bwMode="gray">
          <a:xfrm>
            <a:off x="3793921" y="4409825"/>
            <a:ext cx="1196067" cy="331526"/>
          </a:xfrm>
          <a:prstGeom prst="rect">
            <a:avLst/>
          </a:prstGeom>
          <a:noFill/>
          <a:ln w="6350">
            <a:noFill/>
            <a:miter lim="800000"/>
            <a:headEnd/>
            <a:tailEnd/>
          </a:ln>
          <a:effectLst/>
        </p:spPr>
        <p:txBody>
          <a:bodyPr lIns="54000" tIns="54000" rIns="54000" bIns="0">
            <a:spAutoFit/>
          </a:bodyPr>
          <a:lstStyle/>
          <a:p>
            <a:pPr algn="ctr" eaLnBrk="1" hangingPunct="1"/>
            <a:r>
              <a:rPr lang="en-US" altLang="zh-SG" sz="900" dirty="0" smtClean="0">
                <a:ea typeface="SimSun" pitchFamily="2" charset="-122"/>
              </a:rPr>
              <a:t>Optimization of Cash processes </a:t>
            </a:r>
            <a:endParaRPr lang="en-US" altLang="zh-SG" sz="900" dirty="0">
              <a:ea typeface="SimSun" pitchFamily="2" charset="-122"/>
            </a:endParaRPr>
          </a:p>
        </p:txBody>
      </p:sp>
      <p:sp>
        <p:nvSpPr>
          <p:cNvPr id="200" name="Text Box 419"/>
          <p:cNvSpPr txBox="1">
            <a:spLocks noChangeAspect="1" noChangeArrowheads="1"/>
          </p:cNvSpPr>
          <p:nvPr/>
        </p:nvSpPr>
        <p:spPr bwMode="gray">
          <a:xfrm>
            <a:off x="3789959" y="4140607"/>
            <a:ext cx="1764766" cy="193027"/>
          </a:xfrm>
          <a:prstGeom prst="rect">
            <a:avLst/>
          </a:prstGeom>
          <a:noFill/>
          <a:ln w="6350">
            <a:noFill/>
            <a:miter lim="800000"/>
            <a:headEnd/>
            <a:tailEnd/>
          </a:ln>
          <a:effectLst/>
        </p:spPr>
        <p:txBody>
          <a:bodyPr wrap="square" lIns="54000" tIns="54000" rIns="54000" bIns="0">
            <a:spAutoFit/>
          </a:bodyPr>
          <a:lstStyle/>
          <a:p>
            <a:pPr algn="ctr" eaLnBrk="1" hangingPunct="1">
              <a:spcBef>
                <a:spcPct val="50000"/>
              </a:spcBef>
            </a:pPr>
            <a:r>
              <a:rPr lang="en-US" altLang="zh-SG" sz="900" dirty="0" smtClean="0">
                <a:ea typeface="SimSun" pitchFamily="2" charset="-122"/>
              </a:rPr>
              <a:t>Payment targets </a:t>
            </a:r>
            <a:endParaRPr lang="en-US" altLang="zh-SG" sz="900" dirty="0">
              <a:ea typeface="SimSun" pitchFamily="2" charset="-122"/>
            </a:endParaRPr>
          </a:p>
        </p:txBody>
      </p:sp>
      <p:sp>
        <p:nvSpPr>
          <p:cNvPr id="201" name="Text Box 413"/>
          <p:cNvSpPr txBox="1">
            <a:spLocks noChangeAspect="1" noChangeArrowheads="1"/>
          </p:cNvSpPr>
          <p:nvPr/>
        </p:nvSpPr>
        <p:spPr bwMode="gray">
          <a:xfrm>
            <a:off x="2751397" y="4587296"/>
            <a:ext cx="1131095" cy="193027"/>
          </a:xfrm>
          <a:prstGeom prst="rect">
            <a:avLst/>
          </a:prstGeom>
          <a:noFill/>
          <a:ln w="6350">
            <a:noFill/>
            <a:miter lim="800000"/>
            <a:headEnd/>
            <a:tailEnd/>
          </a:ln>
          <a:effectLst/>
        </p:spPr>
        <p:txBody>
          <a:bodyPr lIns="54000" tIns="54000" rIns="54000" bIns="0">
            <a:spAutoFit/>
          </a:bodyPr>
          <a:lstStyle/>
          <a:p>
            <a:pPr algn="ctr" eaLnBrk="1" hangingPunct="1">
              <a:spcBef>
                <a:spcPct val="50000"/>
              </a:spcBef>
            </a:pPr>
            <a:r>
              <a:rPr lang="en-US" altLang="zh-SG" sz="900" dirty="0" smtClean="0">
                <a:ea typeface="SimSun" pitchFamily="2" charset="-122"/>
              </a:rPr>
              <a:t>Debt collection </a:t>
            </a:r>
            <a:endParaRPr lang="en-US" altLang="zh-SG" sz="900" dirty="0">
              <a:ea typeface="SimSun" pitchFamily="2" charset="-122"/>
            </a:endParaRPr>
          </a:p>
        </p:txBody>
      </p:sp>
    </p:spTree>
    <p:extLst>
      <p:ext uri="{BB962C8B-B14F-4D97-AF65-F5344CB8AC3E}">
        <p14:creationId xmlns:p14="http://schemas.microsoft.com/office/powerpoint/2010/main" val="494379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17117817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Cash Management</a:t>
            </a:r>
            <a:endParaRPr lang="en-US" dirty="0"/>
          </a:p>
        </p:txBody>
      </p:sp>
      <p:sp>
        <p:nvSpPr>
          <p:cNvPr id="4" name="Titel 3"/>
          <p:cNvSpPr>
            <a:spLocks noGrp="1"/>
          </p:cNvSpPr>
          <p:nvPr>
            <p:ph type="title"/>
          </p:nvPr>
        </p:nvSpPr>
        <p:spPr/>
        <p:txBody>
          <a:bodyPr/>
          <a:lstStyle/>
          <a:p>
            <a:r>
              <a:rPr lang="en-US" dirty="0" smtClean="0"/>
              <a:t>Overview (1/3) – Mission statement</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ctr">
              <a:noAutofit/>
            </a:bodyPr>
            <a:lstStyle/>
            <a:p>
              <a:pPr lvl="0" defTabSz="762000">
                <a:lnSpc>
                  <a:spcPct val="95000"/>
                </a:lnSpc>
                <a:spcBef>
                  <a:spcPct val="60000"/>
                </a:spcBef>
                <a:buClr>
                  <a:srgbClr val="000066"/>
                </a:buClr>
              </a:pPr>
              <a:r>
                <a:rPr lang="en-US" sz="900" b="1" dirty="0" smtClean="0">
                  <a:solidFill>
                    <a:schemeClr val="bg1"/>
                  </a:solidFill>
                </a:rPr>
                <a:t>Transparency on the liquidity development and forecast of liquidity shortfalls, development of measures optimizing Cash Management and covering financing deficits</a:t>
              </a:r>
              <a:endParaRPr lang="en-US" sz="800" i="1" dirty="0">
                <a:solidFill>
                  <a:schemeClr val="bg1"/>
                </a:solidFill>
                <a:latin typeface="Arial" pitchFamily="34" charset="0"/>
                <a:cs typeface="Arial" pitchFamily="34" charset="0"/>
              </a:endParaRPr>
            </a:p>
          </p:txBody>
        </p:sp>
      </p:grpSp>
      <p:sp>
        <p:nvSpPr>
          <p:cNvPr id="26" name="Text Placeholder 5"/>
          <p:cNvSpPr>
            <a:spLocks noGrp="1"/>
          </p:cNvSpPr>
          <p:nvPr>
            <p:ph type="body" sz="quarter" idx="11"/>
          </p:nvPr>
        </p:nvSpPr>
        <p:spPr>
          <a:xfrm>
            <a:off x="488950" y="2153260"/>
            <a:ext cx="1743548" cy="2086159"/>
          </a:xfrm>
          <a:ln w="6350">
            <a:noFill/>
          </a:ln>
        </p:spPr>
        <p:txBody>
          <a:bodyPr vert="horz" lIns="0" tIns="0" rIns="0" bIns="0" rtlCol="0" anchor="t" anchorCtr="0">
            <a:noAutofit/>
          </a:bodyPr>
          <a:lstStyle/>
          <a:p>
            <a:pPr>
              <a:spcAft>
                <a:spcPts val="500"/>
              </a:spcAft>
            </a:pPr>
            <a:r>
              <a:rPr lang="en-US" sz="900" dirty="0" smtClean="0">
                <a:solidFill>
                  <a:schemeClr val="accent1"/>
                </a:solidFill>
              </a:rPr>
              <a:t>Buy Side/Sell Side/JV</a:t>
            </a:r>
          </a:p>
          <a:p>
            <a:pPr lvl="2">
              <a:spcAft>
                <a:spcPts val="500"/>
              </a:spcAft>
            </a:pPr>
            <a:r>
              <a:rPr lang="en-US" dirty="0"/>
              <a:t>Development of the free liquidity</a:t>
            </a:r>
          </a:p>
          <a:p>
            <a:pPr lvl="2">
              <a:spcAft>
                <a:spcPts val="500"/>
              </a:spcAft>
            </a:pPr>
            <a:r>
              <a:rPr lang="en-US" dirty="0"/>
              <a:t>Primary drivers of liquidity development</a:t>
            </a:r>
          </a:p>
          <a:p>
            <a:pPr lvl="2">
              <a:spcAft>
                <a:spcPts val="500"/>
              </a:spcAft>
            </a:pPr>
            <a:r>
              <a:rPr lang="en-US" dirty="0"/>
              <a:t>Amount and time of potential financing deficit</a:t>
            </a:r>
          </a:p>
          <a:p>
            <a:pPr lvl="2">
              <a:spcAft>
                <a:spcPts val="500"/>
              </a:spcAft>
            </a:pPr>
            <a:r>
              <a:rPr lang="en-US" dirty="0"/>
              <a:t>Presentation of a systematic monthly estimate of the working </a:t>
            </a:r>
            <a:r>
              <a:rPr lang="en-US" dirty="0" smtClean="0"/>
              <a:t>liquidity</a:t>
            </a:r>
          </a:p>
          <a:p>
            <a:pPr>
              <a:spcAft>
                <a:spcPts val="500"/>
              </a:spcAft>
            </a:pPr>
            <a:r>
              <a:rPr lang="en-US" sz="900" dirty="0" smtClean="0">
                <a:solidFill>
                  <a:schemeClr val="accent1"/>
                </a:solidFill>
              </a:rPr>
              <a:t>Turnaround/Restructuring</a:t>
            </a:r>
            <a:endParaRPr lang="en-US" sz="900" dirty="0">
              <a:solidFill>
                <a:schemeClr val="accent1"/>
              </a:solidFill>
            </a:endParaRPr>
          </a:p>
          <a:p>
            <a:pPr lvl="2">
              <a:spcAft>
                <a:spcPts val="500"/>
              </a:spcAft>
            </a:pPr>
            <a:r>
              <a:rPr lang="en-US" dirty="0"/>
              <a:t>Cash effects of restructuring measures</a:t>
            </a:r>
          </a:p>
          <a:p>
            <a:pPr lvl="2">
              <a:spcAft>
                <a:spcPts val="500"/>
              </a:spcAft>
            </a:pPr>
            <a:r>
              <a:rPr lang="en-US" dirty="0"/>
              <a:t>Liquidity generating measures in the framework of Working Capital Management</a:t>
            </a:r>
          </a:p>
          <a:p>
            <a:pPr lvl="2">
              <a:spcAft>
                <a:spcPts val="500"/>
              </a:spcAft>
            </a:pPr>
            <a:r>
              <a:rPr lang="en-US" dirty="0"/>
              <a:t>Solvency test</a:t>
            </a:r>
          </a:p>
        </p:txBody>
      </p:sp>
      <p:sp>
        <p:nvSpPr>
          <p:cNvPr id="28" name="Rechteck 18"/>
          <p:cNvSpPr/>
          <p:nvPr/>
        </p:nvSpPr>
        <p:spPr>
          <a:xfrm>
            <a:off x="2461261" y="1875810"/>
            <a:ext cx="6955790"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1743548"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88950" y="5087266"/>
            <a:ext cx="1743548"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5375564"/>
            <a:ext cx="1743548" cy="645823"/>
          </a:xfrm>
          <a:ln w="6350">
            <a:noFill/>
          </a:ln>
        </p:spPr>
        <p:txBody>
          <a:bodyPr vert="horz" lIns="0" tIns="0" rIns="0" bIns="0" rtlCol="0" anchor="t" anchorCtr="0">
            <a:noAutofit/>
          </a:bodyPr>
          <a:lstStyle/>
          <a:p>
            <a:pPr lvl="2">
              <a:spcAft>
                <a:spcPts val="500"/>
              </a:spcAft>
            </a:pPr>
            <a:r>
              <a:rPr lang="en-US" dirty="0" smtClean="0"/>
              <a:t>Standardized </a:t>
            </a:r>
            <a:r>
              <a:rPr lang="en-US" dirty="0"/>
              <a:t>presentation of the liquidity development possible</a:t>
            </a:r>
          </a:p>
          <a:p>
            <a:pPr lvl="2">
              <a:spcAft>
                <a:spcPts val="500"/>
              </a:spcAft>
            </a:pPr>
            <a:r>
              <a:rPr lang="en-US" dirty="0"/>
              <a:t>Sample slides</a:t>
            </a:r>
          </a:p>
        </p:txBody>
      </p:sp>
      <p:sp>
        <p:nvSpPr>
          <p:cNvPr id="27" name="Text Placeholder 12"/>
          <p:cNvSpPr txBox="1">
            <a:spLocks/>
          </p:cNvSpPr>
          <p:nvPr>
            <p:custDataLst>
              <p:tags r:id="rId1"/>
            </p:custDataLst>
          </p:nvPr>
        </p:nvSpPr>
        <p:spPr>
          <a:xfrm>
            <a:off x="2461261" y="2153260"/>
            <a:ext cx="3375659" cy="163220"/>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1. Liquidity development and forecast</a:t>
            </a:r>
            <a:endParaRPr lang="en-US" sz="900" kern="0" dirty="0">
              <a:latin typeface="Arial" panose="020B0604020202020204" pitchFamily="34" charset="0"/>
              <a:cs typeface="Arial" panose="020B0604020202020204" pitchFamily="34" charset="0"/>
            </a:endParaRPr>
          </a:p>
        </p:txBody>
      </p:sp>
      <p:sp>
        <p:nvSpPr>
          <p:cNvPr id="23" name="Text Placeholder 12"/>
          <p:cNvSpPr txBox="1">
            <a:spLocks/>
          </p:cNvSpPr>
          <p:nvPr>
            <p:custDataLst>
              <p:tags r:id="rId2"/>
            </p:custDataLst>
          </p:nvPr>
        </p:nvSpPr>
        <p:spPr>
          <a:xfrm>
            <a:off x="6031866" y="2153260"/>
            <a:ext cx="3375659" cy="163220"/>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2. Cash flow by cash flow generating unit</a:t>
            </a:r>
            <a:endParaRPr lang="en-US" sz="900" kern="0" dirty="0">
              <a:latin typeface="Arial" panose="020B0604020202020204" pitchFamily="34" charset="0"/>
              <a:cs typeface="Arial" panose="020B0604020202020204" pitchFamily="34" charset="0"/>
            </a:endParaRPr>
          </a:p>
        </p:txBody>
      </p:sp>
      <p:sp>
        <p:nvSpPr>
          <p:cNvPr id="24" name="Text Placeholder 12"/>
          <p:cNvSpPr txBox="1">
            <a:spLocks/>
          </p:cNvSpPr>
          <p:nvPr>
            <p:custDataLst>
              <p:tags r:id="rId3"/>
            </p:custDataLst>
          </p:nvPr>
        </p:nvSpPr>
        <p:spPr>
          <a:xfrm>
            <a:off x="2461261" y="4053779"/>
            <a:ext cx="3375659" cy="163220"/>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3. Monthly liquidity development</a:t>
            </a:r>
            <a:endParaRPr lang="en-US" sz="900" kern="0" dirty="0">
              <a:latin typeface="Arial" panose="020B0604020202020204" pitchFamily="34" charset="0"/>
              <a:cs typeface="Arial" panose="020B0604020202020204" pitchFamily="34" charset="0"/>
            </a:endParaRPr>
          </a:p>
        </p:txBody>
      </p:sp>
      <p:sp>
        <p:nvSpPr>
          <p:cNvPr id="25" name="Text Placeholder 12"/>
          <p:cNvSpPr txBox="1">
            <a:spLocks/>
          </p:cNvSpPr>
          <p:nvPr>
            <p:custDataLst>
              <p:tags r:id="rId4"/>
            </p:custDataLst>
          </p:nvPr>
        </p:nvSpPr>
        <p:spPr>
          <a:xfrm>
            <a:off x="6031866" y="4053779"/>
            <a:ext cx="3375659" cy="163220"/>
          </a:xfrm>
          <a:prstGeom prst="rect">
            <a:avLst/>
          </a:prstGeom>
        </p:spPr>
        <p:txBody>
          <a:bodyPr vert="horz" lIns="0" tIns="0" rIns="0" bIns="0" rtlCol="0">
            <a:noAutofit/>
          </a:bodyPr>
          <a:lstStyle>
            <a:lvl1pPr eaLnBrk="1" hangingPunct="1">
              <a:spcAft>
                <a:spcPts val="600"/>
              </a:spcAft>
              <a:defRPr sz="1300" b="1" i="0">
                <a:solidFill>
                  <a:srgbClr val="003087"/>
                </a:solidFill>
                <a:latin typeface="Univers for KPMG" panose="020B0603020202020204" pitchFamily="34" charset="0"/>
                <a:cs typeface="Univers for KPMG" panose="020B0603020202020204" pitchFamily="34" charset="0"/>
              </a:defRPr>
            </a:lvl1pPr>
            <a:lvl2pPr marL="0" indent="0" eaLnBrk="1" hangingPunct="1">
              <a:spcAft>
                <a:spcPts val="600"/>
              </a:spcAft>
              <a:buFont typeface="Univers for KPMG"/>
              <a:buNone/>
              <a:defRPr sz="1300" b="0" i="0">
                <a:solidFill>
                  <a:srgbClr val="003087"/>
                </a:solidFill>
                <a:latin typeface="Univers for KPMG Light" panose="020B0403020202020204" pitchFamily="34" charset="0"/>
                <a:cs typeface="Univers for KPMG" panose="020B0603020202020204" pitchFamily="34" charset="0"/>
              </a:defRPr>
            </a:lvl2pPr>
            <a:lvl3pPr marL="285750" indent="-28575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3pPr>
            <a:lvl4pPr marL="576072" indent="-228600" eaLnBrk="1" hangingPunct="1">
              <a:spcAft>
                <a:spcPts val="600"/>
              </a:spcAft>
              <a:buClr>
                <a:schemeClr val="tx2"/>
              </a:buClr>
              <a:buFont typeface="Univers for KPMG Light" panose="020B0403020202020204" pitchFamily="34" charset="0"/>
              <a:buChar char="-"/>
              <a:defRPr sz="1300" b="0" i="0">
                <a:solidFill>
                  <a:srgbClr val="003087"/>
                </a:solidFill>
                <a:latin typeface="Univers for KPMG Light" panose="020B0403020202020204" pitchFamily="34" charset="0"/>
                <a:cs typeface="Univers for KPMG" panose="020B0603020202020204" pitchFamily="34" charset="0"/>
              </a:defRPr>
            </a:lvl4pPr>
            <a:lvl5pPr eaLnBrk="1" hangingPunct="1">
              <a:spcAft>
                <a:spcPts val="600"/>
              </a:spcAft>
              <a:defRPr sz="1300" b="0" i="0">
                <a:solidFill>
                  <a:srgbClr val="00A3A1"/>
                </a:solidFill>
                <a:latin typeface="Univers for KPMG Light" panose="020B0403020202020204" pitchFamily="34" charset="0"/>
                <a:cs typeface="Univers for KPMG" panose="020B0603020202020204" pitchFamily="34" charset="0"/>
              </a:defRPr>
            </a:lvl5pPr>
          </a:lstStyle>
          <a:p>
            <a:pPr defTabSz="914400"/>
            <a:r>
              <a:rPr lang="en-US" sz="900" kern="0" dirty="0" smtClean="0">
                <a:latin typeface="Arial" panose="020B0604020202020204" pitchFamily="34" charset="0"/>
                <a:cs typeface="Arial" panose="020B0604020202020204" pitchFamily="34" charset="0"/>
              </a:rPr>
              <a:t>4. Overview of available cash</a:t>
            </a:r>
            <a:endParaRPr lang="en-US" sz="900" kern="0" dirty="0">
              <a:latin typeface="Arial" panose="020B0604020202020204" pitchFamily="34" charset="0"/>
              <a:cs typeface="Arial" panose="020B0604020202020204" pitchFamily="34" charset="0"/>
            </a:endParaRPr>
          </a:p>
        </p:txBody>
      </p:sp>
      <p:grpSp>
        <p:nvGrpSpPr>
          <p:cNvPr id="75" name="Group 2"/>
          <p:cNvGrpSpPr/>
          <p:nvPr>
            <p:custDataLst>
              <p:tags r:id="rId5"/>
            </p:custDataLst>
          </p:nvPr>
        </p:nvGrpSpPr>
        <p:grpSpPr>
          <a:xfrm>
            <a:off x="2501154" y="2429857"/>
            <a:ext cx="3123358" cy="1342606"/>
            <a:chOff x="-746253" y="5561012"/>
            <a:chExt cx="2165180" cy="1624013"/>
          </a:xfrm>
        </p:grpSpPr>
        <p:sp>
          <p:nvSpPr>
            <p:cNvPr id="76" name="Rectangle 2"/>
            <p:cNvSpPr>
              <a:spLocks noChangeArrowheads="1"/>
            </p:cNvSpPr>
            <p:nvPr>
              <p:custDataLst>
                <p:tags r:id="rId36"/>
              </p:custDataLst>
            </p:nvPr>
          </p:nvSpPr>
          <p:spPr bwMode="auto">
            <a:xfrm>
              <a:off x="168281" y="5561012"/>
              <a:ext cx="1250646" cy="1624013"/>
            </a:xfrm>
            <a:prstGeom prst="rect">
              <a:avLst/>
            </a:prstGeom>
            <a:noFill/>
            <a:ln w="6350" algn="ctr">
              <a:solidFill>
                <a:srgbClr val="009A44"/>
              </a:solidFill>
              <a:miter lim="800000"/>
              <a:headEnd type="none" w="sm" len="sm"/>
              <a:tailEnd type="none" w="sm" len="sm"/>
            </a:ln>
            <a:effectLst/>
          </p:spPr>
          <p:txBody>
            <a:bodyPr wrap="none" lIns="54000" tIns="54000" rIns="54000" bIns="36000" anchor="t" anchorCtr="0"/>
            <a:lstStyle/>
            <a:p>
              <a:pPr algn="ctr" defTabSz="762000" eaLnBrk="0" hangingPunct="0"/>
              <a:r>
                <a:rPr lang="en-US" sz="500" dirty="0" smtClean="0"/>
                <a:t>Plan</a:t>
              </a:r>
              <a:endParaRPr lang="en-US" sz="500" dirty="0"/>
            </a:p>
          </p:txBody>
        </p:sp>
        <p:sp>
          <p:nvSpPr>
            <p:cNvPr id="77" name="Rectangle 2"/>
            <p:cNvSpPr>
              <a:spLocks noChangeArrowheads="1"/>
            </p:cNvSpPr>
            <p:nvPr>
              <p:custDataLst>
                <p:tags r:id="rId37"/>
              </p:custDataLst>
            </p:nvPr>
          </p:nvSpPr>
          <p:spPr bwMode="auto">
            <a:xfrm>
              <a:off x="-746253" y="5561012"/>
              <a:ext cx="897505" cy="1624013"/>
            </a:xfrm>
            <a:prstGeom prst="rect">
              <a:avLst/>
            </a:prstGeom>
            <a:noFill/>
            <a:ln w="6350" algn="ctr">
              <a:solidFill>
                <a:srgbClr val="BC204B"/>
              </a:solidFill>
              <a:miter lim="800000"/>
              <a:headEnd type="none" w="sm" len="sm"/>
              <a:tailEnd type="none" w="sm" len="sm"/>
            </a:ln>
            <a:effectLst/>
          </p:spPr>
          <p:txBody>
            <a:bodyPr wrap="none" lIns="54000" tIns="54000" rIns="54000" bIns="36000" anchor="t" anchorCtr="0"/>
            <a:lstStyle/>
            <a:p>
              <a:pPr algn="ctr" defTabSz="762000" eaLnBrk="0" hangingPunct="0"/>
              <a:r>
                <a:rPr lang="en-US" sz="500" dirty="0" smtClean="0"/>
                <a:t>Actual</a:t>
              </a:r>
              <a:endParaRPr lang="en-US" sz="500" dirty="0"/>
            </a:p>
          </p:txBody>
        </p:sp>
      </p:grpSp>
      <p:grpSp>
        <p:nvGrpSpPr>
          <p:cNvPr id="194" name="Gruppieren 193"/>
          <p:cNvGrpSpPr/>
          <p:nvPr/>
        </p:nvGrpSpPr>
        <p:grpSpPr>
          <a:xfrm>
            <a:off x="2419149" y="4544126"/>
            <a:ext cx="3417768" cy="1364819"/>
            <a:chOff x="2447727" y="4320007"/>
            <a:chExt cx="3417768" cy="1364819"/>
          </a:xfrm>
        </p:grpSpPr>
        <p:grpSp>
          <p:nvGrpSpPr>
            <p:cNvPr id="117" name="Gruppieren 103"/>
            <p:cNvGrpSpPr/>
            <p:nvPr/>
          </p:nvGrpSpPr>
          <p:grpSpPr>
            <a:xfrm>
              <a:off x="2771205" y="4608068"/>
              <a:ext cx="3043106" cy="870991"/>
              <a:chOff x="2949476" y="1701894"/>
              <a:chExt cx="6805200" cy="1947769"/>
            </a:xfrm>
          </p:grpSpPr>
          <p:cxnSp>
            <p:nvCxnSpPr>
              <p:cNvPr id="169" name="Gerade Verbindung 9"/>
              <p:cNvCxnSpPr/>
              <p:nvPr>
                <p:custDataLst>
                  <p:tags r:id="rId15"/>
                </p:custDataLst>
              </p:nvPr>
            </p:nvCxnSpPr>
            <p:spPr>
              <a:xfrm>
                <a:off x="2949476"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p:custDataLst>
                  <p:tags r:id="rId16"/>
                </p:custDataLst>
              </p:nvPr>
            </p:nvCxnSpPr>
            <p:spPr>
              <a:xfrm>
                <a:off x="3287073"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p:custDataLst>
                  <p:tags r:id="rId17"/>
                </p:custDataLst>
              </p:nvPr>
            </p:nvCxnSpPr>
            <p:spPr>
              <a:xfrm>
                <a:off x="3636739"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p:custDataLst>
                  <p:tags r:id="rId18"/>
                </p:custDataLst>
              </p:nvPr>
            </p:nvCxnSpPr>
            <p:spPr>
              <a:xfrm>
                <a:off x="3975707"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73" name="Gerade Verbindung 13"/>
              <p:cNvCxnSpPr/>
              <p:nvPr>
                <p:custDataLst>
                  <p:tags r:id="rId19"/>
                </p:custDataLst>
              </p:nvPr>
            </p:nvCxnSpPr>
            <p:spPr>
              <a:xfrm>
                <a:off x="4320024"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74" name="Gerade Verbindung 14"/>
              <p:cNvCxnSpPr/>
              <p:nvPr>
                <p:custDataLst>
                  <p:tags r:id="rId20"/>
                </p:custDataLst>
              </p:nvPr>
            </p:nvCxnSpPr>
            <p:spPr>
              <a:xfrm>
                <a:off x="4986676"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75" name="Gerade Verbindung 15"/>
              <p:cNvCxnSpPr/>
              <p:nvPr>
                <p:custDataLst>
                  <p:tags r:id="rId21"/>
                </p:custDataLst>
              </p:nvPr>
            </p:nvCxnSpPr>
            <p:spPr>
              <a:xfrm>
                <a:off x="5656260"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76" name="Gerade Verbindung 16"/>
              <p:cNvCxnSpPr/>
              <p:nvPr>
                <p:custDataLst>
                  <p:tags r:id="rId22"/>
                </p:custDataLst>
              </p:nvPr>
            </p:nvCxnSpPr>
            <p:spPr>
              <a:xfrm>
                <a:off x="6012423"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77" name="Gerade Verbindung 18"/>
              <p:cNvCxnSpPr/>
              <p:nvPr>
                <p:custDataLst>
                  <p:tags r:id="rId23"/>
                </p:custDataLst>
              </p:nvPr>
            </p:nvCxnSpPr>
            <p:spPr>
              <a:xfrm>
                <a:off x="6345749"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78" name="Gerade Verbindung 20"/>
              <p:cNvCxnSpPr/>
              <p:nvPr>
                <p:custDataLst>
                  <p:tags r:id="rId24"/>
                </p:custDataLst>
              </p:nvPr>
            </p:nvCxnSpPr>
            <p:spPr>
              <a:xfrm>
                <a:off x="6691774"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79" name="Gerade Verbindung 21"/>
              <p:cNvCxnSpPr/>
              <p:nvPr>
                <p:custDataLst>
                  <p:tags r:id="rId25"/>
                </p:custDataLst>
              </p:nvPr>
            </p:nvCxnSpPr>
            <p:spPr>
              <a:xfrm>
                <a:off x="7036090"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80" name="Gerade Verbindung 22"/>
              <p:cNvCxnSpPr/>
              <p:nvPr>
                <p:custDataLst>
                  <p:tags r:id="rId26"/>
                </p:custDataLst>
              </p:nvPr>
            </p:nvCxnSpPr>
            <p:spPr>
              <a:xfrm>
                <a:off x="7684672"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81" name="Gerade Verbindung 23"/>
              <p:cNvCxnSpPr/>
              <p:nvPr>
                <p:custDataLst>
                  <p:tags r:id="rId27"/>
                </p:custDataLst>
              </p:nvPr>
            </p:nvCxnSpPr>
            <p:spPr>
              <a:xfrm>
                <a:off x="8034104"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82" name="Gerade Verbindung 24"/>
              <p:cNvCxnSpPr/>
              <p:nvPr>
                <p:custDataLst>
                  <p:tags r:id="rId28"/>
                </p:custDataLst>
              </p:nvPr>
            </p:nvCxnSpPr>
            <p:spPr>
              <a:xfrm>
                <a:off x="8378218"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83" name="Gerade Verbindung 25"/>
              <p:cNvCxnSpPr/>
              <p:nvPr>
                <p:custDataLst>
                  <p:tags r:id="rId29"/>
                </p:custDataLst>
              </p:nvPr>
            </p:nvCxnSpPr>
            <p:spPr>
              <a:xfrm>
                <a:off x="8722332"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84" name="Gerade Verbindung 26"/>
              <p:cNvCxnSpPr/>
              <p:nvPr>
                <p:custDataLst>
                  <p:tags r:id="rId30"/>
                </p:custDataLst>
              </p:nvPr>
            </p:nvCxnSpPr>
            <p:spPr>
              <a:xfrm>
                <a:off x="9066446"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85" name="Gerade Verbindung 27"/>
              <p:cNvCxnSpPr/>
              <p:nvPr>
                <p:custDataLst>
                  <p:tags r:id="rId31"/>
                </p:custDataLst>
              </p:nvPr>
            </p:nvCxnSpPr>
            <p:spPr>
              <a:xfrm>
                <a:off x="9410560" y="1703732"/>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86" name="Gerade Verbindung 28"/>
              <p:cNvCxnSpPr/>
              <p:nvPr>
                <p:custDataLst>
                  <p:tags r:id="rId32"/>
                </p:custDataLst>
              </p:nvPr>
            </p:nvCxnSpPr>
            <p:spPr>
              <a:xfrm>
                <a:off x="9754676"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87" name="Gerade Verbindung 29"/>
              <p:cNvCxnSpPr/>
              <p:nvPr>
                <p:custDataLst>
                  <p:tags r:id="rId33"/>
                </p:custDataLst>
              </p:nvPr>
            </p:nvCxnSpPr>
            <p:spPr>
              <a:xfrm>
                <a:off x="7363009"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88" name="Gerade Verbindung 30"/>
              <p:cNvCxnSpPr/>
              <p:nvPr>
                <p:custDataLst>
                  <p:tags r:id="rId34"/>
                </p:custDataLst>
              </p:nvPr>
            </p:nvCxnSpPr>
            <p:spPr>
              <a:xfrm>
                <a:off x="4642358"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cxnSp>
            <p:nvCxnSpPr>
              <p:cNvPr id="189" name="Gerade Verbindung 31"/>
              <p:cNvCxnSpPr/>
              <p:nvPr>
                <p:custDataLst>
                  <p:tags r:id="rId35"/>
                </p:custDataLst>
              </p:nvPr>
            </p:nvCxnSpPr>
            <p:spPr>
              <a:xfrm>
                <a:off x="5330139" y="1701894"/>
                <a:ext cx="0" cy="1945931"/>
              </a:xfrm>
              <a:prstGeom prst="line">
                <a:avLst/>
              </a:prstGeom>
              <a:ln w="3175">
                <a:solidFill>
                  <a:srgbClr val="747678"/>
                </a:solidFill>
                <a:prstDash val="sysDash"/>
              </a:ln>
            </p:spPr>
            <p:style>
              <a:lnRef idx="1">
                <a:schemeClr val="accent1"/>
              </a:lnRef>
              <a:fillRef idx="0">
                <a:schemeClr val="accent1"/>
              </a:fillRef>
              <a:effectRef idx="0">
                <a:schemeClr val="accent1"/>
              </a:effectRef>
              <a:fontRef idx="minor">
                <a:schemeClr val="tx1"/>
              </a:fontRef>
            </p:style>
          </p:cxnSp>
        </p:grpSp>
        <p:sp>
          <p:nvSpPr>
            <p:cNvPr id="118" name="Textfeld 29"/>
            <p:cNvSpPr txBox="1">
              <a:spLocks noChangeArrowheads="1"/>
            </p:cNvSpPr>
            <p:nvPr/>
          </p:nvSpPr>
          <p:spPr bwMode="auto">
            <a:xfrm>
              <a:off x="3188827" y="4338067"/>
              <a:ext cx="442971" cy="153888"/>
            </a:xfrm>
            <a:prstGeom prst="rect">
              <a:avLst/>
            </a:prstGeom>
            <a:noFill/>
            <a:ln w="9525">
              <a:noFill/>
              <a:miter lim="800000"/>
              <a:headEnd/>
              <a:tailEnd/>
            </a:ln>
          </p:spPr>
          <p:txBody>
            <a:bodyPr wrap="square">
              <a:spAutoFit/>
            </a:bodyPr>
            <a:lstStyle/>
            <a:p>
              <a:pPr algn="ctr"/>
              <a:r>
                <a:rPr lang="en-US" sz="400" b="1" dirty="0" smtClean="0"/>
                <a:t>2012</a:t>
              </a:r>
              <a:endParaRPr lang="en-US" sz="400" b="1" dirty="0"/>
            </a:p>
          </p:txBody>
        </p:sp>
        <p:sp>
          <p:nvSpPr>
            <p:cNvPr id="119" name="Textfeld 30"/>
            <p:cNvSpPr txBox="1">
              <a:spLocks noChangeArrowheads="1"/>
            </p:cNvSpPr>
            <p:nvPr/>
          </p:nvSpPr>
          <p:spPr bwMode="auto">
            <a:xfrm>
              <a:off x="4743131" y="4325250"/>
              <a:ext cx="442971" cy="153888"/>
            </a:xfrm>
            <a:prstGeom prst="rect">
              <a:avLst/>
            </a:prstGeom>
            <a:noFill/>
            <a:ln w="9525">
              <a:noFill/>
              <a:miter lim="800000"/>
              <a:headEnd/>
              <a:tailEnd/>
            </a:ln>
          </p:spPr>
          <p:txBody>
            <a:bodyPr wrap="square">
              <a:spAutoFit/>
            </a:bodyPr>
            <a:lstStyle/>
            <a:p>
              <a:pPr algn="ctr"/>
              <a:r>
                <a:rPr lang="en-US" sz="400" b="1" dirty="0" smtClean="0"/>
                <a:t>2013</a:t>
              </a:r>
              <a:endParaRPr lang="en-US" sz="400" b="1" dirty="0"/>
            </a:p>
          </p:txBody>
        </p:sp>
        <p:cxnSp>
          <p:nvCxnSpPr>
            <p:cNvPr id="120" name="Gerade Verbindung 35"/>
            <p:cNvCxnSpPr/>
            <p:nvPr/>
          </p:nvCxnSpPr>
          <p:spPr bwMode="auto">
            <a:xfrm>
              <a:off x="2650189" y="4487300"/>
              <a:ext cx="1774092" cy="0"/>
            </a:xfrm>
            <a:prstGeom prst="line">
              <a:avLst/>
            </a:prstGeom>
            <a:solidFill>
              <a:schemeClr val="bg2"/>
            </a:solidFill>
            <a:ln w="6350" cap="flat" cmpd="sng" algn="ctr">
              <a:solidFill>
                <a:schemeClr val="tx1"/>
              </a:solidFill>
              <a:prstDash val="solid"/>
              <a:round/>
              <a:headEnd type="none" w="med" len="med"/>
              <a:tailEnd type="none" w="med" len="med"/>
            </a:ln>
            <a:effectLst/>
          </p:spPr>
        </p:cxnSp>
        <p:sp>
          <p:nvSpPr>
            <p:cNvPr id="121" name="Textfeld 120"/>
            <p:cNvSpPr txBox="1"/>
            <p:nvPr/>
          </p:nvSpPr>
          <p:spPr>
            <a:xfrm>
              <a:off x="2667778" y="4490870"/>
              <a:ext cx="58618" cy="61555"/>
            </a:xfrm>
            <a:prstGeom prst="rect">
              <a:avLst/>
            </a:prstGeom>
            <a:noFill/>
          </p:spPr>
          <p:txBody>
            <a:bodyPr wrap="square" lIns="0" tIns="0" rIns="0" bIns="0" rtlCol="0">
              <a:spAutoFit/>
            </a:bodyPr>
            <a:lstStyle/>
            <a:p>
              <a:pPr algn="ctr"/>
              <a:r>
                <a:rPr lang="en-US" sz="400" dirty="0" smtClean="0"/>
                <a:t>J</a:t>
              </a:r>
            </a:p>
          </p:txBody>
        </p:sp>
        <p:sp>
          <p:nvSpPr>
            <p:cNvPr id="122" name="Textfeld 121"/>
            <p:cNvSpPr txBox="1"/>
            <p:nvPr/>
          </p:nvSpPr>
          <p:spPr>
            <a:xfrm>
              <a:off x="2819249" y="4490870"/>
              <a:ext cx="58618" cy="61555"/>
            </a:xfrm>
            <a:prstGeom prst="rect">
              <a:avLst/>
            </a:prstGeom>
            <a:noFill/>
          </p:spPr>
          <p:txBody>
            <a:bodyPr wrap="square" lIns="0" tIns="0" rIns="0" bIns="0" rtlCol="0">
              <a:spAutoFit/>
            </a:bodyPr>
            <a:lstStyle/>
            <a:p>
              <a:pPr algn="ctr"/>
              <a:r>
                <a:rPr lang="en-US" sz="400" dirty="0" smtClean="0"/>
                <a:t>F</a:t>
              </a:r>
            </a:p>
          </p:txBody>
        </p:sp>
        <p:sp>
          <p:nvSpPr>
            <p:cNvPr id="123" name="Textfeld 122"/>
            <p:cNvSpPr txBox="1"/>
            <p:nvPr/>
          </p:nvSpPr>
          <p:spPr>
            <a:xfrm>
              <a:off x="2970720" y="4490870"/>
              <a:ext cx="58618" cy="61555"/>
            </a:xfrm>
            <a:prstGeom prst="rect">
              <a:avLst/>
            </a:prstGeom>
            <a:noFill/>
          </p:spPr>
          <p:txBody>
            <a:bodyPr wrap="square" lIns="0" tIns="0" rIns="0" bIns="0" rtlCol="0">
              <a:spAutoFit/>
            </a:bodyPr>
            <a:lstStyle/>
            <a:p>
              <a:pPr algn="ctr"/>
              <a:r>
                <a:rPr lang="en-US" sz="400" dirty="0" smtClean="0"/>
                <a:t>M</a:t>
              </a:r>
            </a:p>
          </p:txBody>
        </p:sp>
        <p:sp>
          <p:nvSpPr>
            <p:cNvPr id="124" name="Textfeld 123"/>
            <p:cNvSpPr txBox="1"/>
            <p:nvPr/>
          </p:nvSpPr>
          <p:spPr>
            <a:xfrm>
              <a:off x="3122191" y="4490870"/>
              <a:ext cx="58618" cy="61555"/>
            </a:xfrm>
            <a:prstGeom prst="rect">
              <a:avLst/>
            </a:prstGeom>
            <a:noFill/>
          </p:spPr>
          <p:txBody>
            <a:bodyPr wrap="square" lIns="0" tIns="0" rIns="0" bIns="0" rtlCol="0">
              <a:spAutoFit/>
            </a:bodyPr>
            <a:lstStyle/>
            <a:p>
              <a:pPr algn="ctr"/>
              <a:r>
                <a:rPr lang="en-US" sz="400" dirty="0" smtClean="0"/>
                <a:t>A</a:t>
              </a:r>
            </a:p>
          </p:txBody>
        </p:sp>
        <p:sp>
          <p:nvSpPr>
            <p:cNvPr id="125" name="Textfeld 124"/>
            <p:cNvSpPr txBox="1"/>
            <p:nvPr/>
          </p:nvSpPr>
          <p:spPr>
            <a:xfrm>
              <a:off x="3273663" y="4490870"/>
              <a:ext cx="58618" cy="61555"/>
            </a:xfrm>
            <a:prstGeom prst="rect">
              <a:avLst/>
            </a:prstGeom>
            <a:noFill/>
          </p:spPr>
          <p:txBody>
            <a:bodyPr wrap="square" lIns="0" tIns="0" rIns="0" bIns="0" rtlCol="0">
              <a:spAutoFit/>
            </a:bodyPr>
            <a:lstStyle/>
            <a:p>
              <a:pPr algn="ctr"/>
              <a:r>
                <a:rPr lang="en-US" sz="400" dirty="0" smtClean="0"/>
                <a:t>M</a:t>
              </a:r>
            </a:p>
          </p:txBody>
        </p:sp>
        <p:sp>
          <p:nvSpPr>
            <p:cNvPr id="126" name="Textfeld 125"/>
            <p:cNvSpPr txBox="1"/>
            <p:nvPr/>
          </p:nvSpPr>
          <p:spPr>
            <a:xfrm>
              <a:off x="3425133" y="4490870"/>
              <a:ext cx="58618" cy="61555"/>
            </a:xfrm>
            <a:prstGeom prst="rect">
              <a:avLst/>
            </a:prstGeom>
            <a:noFill/>
          </p:spPr>
          <p:txBody>
            <a:bodyPr wrap="square" lIns="0" tIns="0" rIns="0" bIns="0" rtlCol="0">
              <a:spAutoFit/>
            </a:bodyPr>
            <a:lstStyle/>
            <a:p>
              <a:pPr algn="ctr"/>
              <a:r>
                <a:rPr lang="en-US" sz="400" dirty="0" smtClean="0"/>
                <a:t>J</a:t>
              </a:r>
            </a:p>
          </p:txBody>
        </p:sp>
        <p:sp>
          <p:nvSpPr>
            <p:cNvPr id="127" name="Textfeld 126"/>
            <p:cNvSpPr txBox="1"/>
            <p:nvPr/>
          </p:nvSpPr>
          <p:spPr>
            <a:xfrm>
              <a:off x="3576604" y="4490870"/>
              <a:ext cx="58618" cy="61555"/>
            </a:xfrm>
            <a:prstGeom prst="rect">
              <a:avLst/>
            </a:prstGeom>
            <a:noFill/>
          </p:spPr>
          <p:txBody>
            <a:bodyPr wrap="square" lIns="0" tIns="0" rIns="0" bIns="0" rtlCol="0">
              <a:spAutoFit/>
            </a:bodyPr>
            <a:lstStyle/>
            <a:p>
              <a:pPr algn="ctr"/>
              <a:r>
                <a:rPr lang="en-US" sz="400" dirty="0" smtClean="0"/>
                <a:t>J</a:t>
              </a:r>
            </a:p>
          </p:txBody>
        </p:sp>
        <p:sp>
          <p:nvSpPr>
            <p:cNvPr id="128" name="Textfeld 127"/>
            <p:cNvSpPr txBox="1"/>
            <p:nvPr/>
          </p:nvSpPr>
          <p:spPr>
            <a:xfrm>
              <a:off x="3728076" y="4490870"/>
              <a:ext cx="58618" cy="61555"/>
            </a:xfrm>
            <a:prstGeom prst="rect">
              <a:avLst/>
            </a:prstGeom>
            <a:noFill/>
          </p:spPr>
          <p:txBody>
            <a:bodyPr wrap="square" lIns="0" tIns="0" rIns="0" bIns="0" rtlCol="0">
              <a:spAutoFit/>
            </a:bodyPr>
            <a:lstStyle/>
            <a:p>
              <a:pPr algn="ctr"/>
              <a:r>
                <a:rPr lang="en-US" sz="400" dirty="0" smtClean="0"/>
                <a:t>A</a:t>
              </a:r>
            </a:p>
          </p:txBody>
        </p:sp>
        <p:sp>
          <p:nvSpPr>
            <p:cNvPr id="129" name="Textfeld 128"/>
            <p:cNvSpPr txBox="1"/>
            <p:nvPr/>
          </p:nvSpPr>
          <p:spPr>
            <a:xfrm>
              <a:off x="3879547" y="4490870"/>
              <a:ext cx="58618" cy="61555"/>
            </a:xfrm>
            <a:prstGeom prst="rect">
              <a:avLst/>
            </a:prstGeom>
            <a:noFill/>
          </p:spPr>
          <p:txBody>
            <a:bodyPr wrap="square" lIns="0" tIns="0" rIns="0" bIns="0" rtlCol="0">
              <a:spAutoFit/>
            </a:bodyPr>
            <a:lstStyle/>
            <a:p>
              <a:pPr algn="ctr"/>
              <a:r>
                <a:rPr lang="en-US" sz="400" dirty="0" smtClean="0"/>
                <a:t>S</a:t>
              </a:r>
            </a:p>
          </p:txBody>
        </p:sp>
        <p:sp>
          <p:nvSpPr>
            <p:cNvPr id="130" name="Textfeld 129"/>
            <p:cNvSpPr txBox="1"/>
            <p:nvPr/>
          </p:nvSpPr>
          <p:spPr>
            <a:xfrm>
              <a:off x="4031018" y="4490870"/>
              <a:ext cx="58618" cy="61555"/>
            </a:xfrm>
            <a:prstGeom prst="rect">
              <a:avLst/>
            </a:prstGeom>
            <a:noFill/>
          </p:spPr>
          <p:txBody>
            <a:bodyPr wrap="square" lIns="0" tIns="0" rIns="0" bIns="0" rtlCol="0">
              <a:spAutoFit/>
            </a:bodyPr>
            <a:lstStyle/>
            <a:p>
              <a:pPr algn="ctr"/>
              <a:r>
                <a:rPr lang="en-US" sz="400" dirty="0" smtClean="0"/>
                <a:t>O</a:t>
              </a:r>
            </a:p>
          </p:txBody>
        </p:sp>
        <p:sp>
          <p:nvSpPr>
            <p:cNvPr id="131" name="Textfeld 130"/>
            <p:cNvSpPr txBox="1"/>
            <p:nvPr/>
          </p:nvSpPr>
          <p:spPr>
            <a:xfrm>
              <a:off x="4182489" y="4490870"/>
              <a:ext cx="58618" cy="61555"/>
            </a:xfrm>
            <a:prstGeom prst="rect">
              <a:avLst/>
            </a:prstGeom>
            <a:noFill/>
          </p:spPr>
          <p:txBody>
            <a:bodyPr wrap="square" lIns="0" tIns="0" rIns="0" bIns="0" rtlCol="0">
              <a:spAutoFit/>
            </a:bodyPr>
            <a:lstStyle/>
            <a:p>
              <a:pPr algn="ctr"/>
              <a:r>
                <a:rPr lang="en-US" sz="400" dirty="0" smtClean="0"/>
                <a:t>N</a:t>
              </a:r>
            </a:p>
          </p:txBody>
        </p:sp>
        <p:sp>
          <p:nvSpPr>
            <p:cNvPr id="132" name="Textfeld 131"/>
            <p:cNvSpPr txBox="1"/>
            <p:nvPr/>
          </p:nvSpPr>
          <p:spPr>
            <a:xfrm>
              <a:off x="4333960" y="4490870"/>
              <a:ext cx="58618" cy="61555"/>
            </a:xfrm>
            <a:prstGeom prst="rect">
              <a:avLst/>
            </a:prstGeom>
            <a:noFill/>
          </p:spPr>
          <p:txBody>
            <a:bodyPr wrap="square" lIns="0" tIns="0" rIns="0" bIns="0" rtlCol="0">
              <a:spAutoFit/>
            </a:bodyPr>
            <a:lstStyle/>
            <a:p>
              <a:pPr algn="ctr"/>
              <a:r>
                <a:rPr lang="en-US" sz="400" dirty="0" smtClean="0"/>
                <a:t>D</a:t>
              </a:r>
            </a:p>
          </p:txBody>
        </p:sp>
        <p:cxnSp>
          <p:nvCxnSpPr>
            <p:cNvPr id="133" name="Gerade Verbindung 48"/>
            <p:cNvCxnSpPr/>
            <p:nvPr/>
          </p:nvCxnSpPr>
          <p:spPr bwMode="auto">
            <a:xfrm>
              <a:off x="4444662" y="4487300"/>
              <a:ext cx="1315216" cy="0"/>
            </a:xfrm>
            <a:prstGeom prst="line">
              <a:avLst/>
            </a:prstGeom>
            <a:solidFill>
              <a:schemeClr val="bg2"/>
            </a:solidFill>
            <a:ln w="6350" cap="flat" cmpd="sng" algn="ctr">
              <a:solidFill>
                <a:schemeClr val="tx1"/>
              </a:solidFill>
              <a:prstDash val="solid"/>
              <a:round/>
              <a:headEnd type="none" w="med" len="med"/>
              <a:tailEnd type="none" w="med" len="med"/>
            </a:ln>
            <a:effectLst/>
          </p:spPr>
        </p:cxnSp>
        <p:sp>
          <p:nvSpPr>
            <p:cNvPr id="134" name="Textfeld 133"/>
            <p:cNvSpPr txBox="1"/>
            <p:nvPr/>
          </p:nvSpPr>
          <p:spPr>
            <a:xfrm>
              <a:off x="4485431" y="4490870"/>
              <a:ext cx="58618" cy="61555"/>
            </a:xfrm>
            <a:prstGeom prst="rect">
              <a:avLst/>
            </a:prstGeom>
            <a:noFill/>
          </p:spPr>
          <p:txBody>
            <a:bodyPr wrap="square" lIns="0" tIns="0" rIns="0" bIns="0" rtlCol="0">
              <a:spAutoFit/>
            </a:bodyPr>
            <a:lstStyle/>
            <a:p>
              <a:pPr algn="ctr"/>
              <a:r>
                <a:rPr lang="en-US" sz="400" dirty="0" smtClean="0"/>
                <a:t>J</a:t>
              </a:r>
            </a:p>
          </p:txBody>
        </p:sp>
        <p:sp>
          <p:nvSpPr>
            <p:cNvPr id="135" name="Textfeld 134"/>
            <p:cNvSpPr txBox="1"/>
            <p:nvPr/>
          </p:nvSpPr>
          <p:spPr>
            <a:xfrm>
              <a:off x="4636903" y="4490870"/>
              <a:ext cx="58618" cy="61555"/>
            </a:xfrm>
            <a:prstGeom prst="rect">
              <a:avLst/>
            </a:prstGeom>
            <a:noFill/>
          </p:spPr>
          <p:txBody>
            <a:bodyPr wrap="square" lIns="0" tIns="0" rIns="0" bIns="0" rtlCol="0">
              <a:spAutoFit/>
            </a:bodyPr>
            <a:lstStyle/>
            <a:p>
              <a:pPr algn="ctr"/>
              <a:r>
                <a:rPr lang="en-US" sz="400" dirty="0" smtClean="0"/>
                <a:t>F</a:t>
              </a:r>
            </a:p>
          </p:txBody>
        </p:sp>
        <p:sp>
          <p:nvSpPr>
            <p:cNvPr id="136" name="Textfeld 135"/>
            <p:cNvSpPr txBox="1"/>
            <p:nvPr/>
          </p:nvSpPr>
          <p:spPr>
            <a:xfrm>
              <a:off x="4788374" y="4490870"/>
              <a:ext cx="58618" cy="61555"/>
            </a:xfrm>
            <a:prstGeom prst="rect">
              <a:avLst/>
            </a:prstGeom>
            <a:noFill/>
          </p:spPr>
          <p:txBody>
            <a:bodyPr wrap="square" lIns="0" tIns="0" rIns="0" bIns="0" rtlCol="0">
              <a:spAutoFit/>
            </a:bodyPr>
            <a:lstStyle/>
            <a:p>
              <a:pPr algn="ctr"/>
              <a:r>
                <a:rPr lang="en-US" sz="400" dirty="0" smtClean="0"/>
                <a:t>M</a:t>
              </a:r>
            </a:p>
          </p:txBody>
        </p:sp>
        <p:sp>
          <p:nvSpPr>
            <p:cNvPr id="137" name="Textfeld 136"/>
            <p:cNvSpPr txBox="1"/>
            <p:nvPr/>
          </p:nvSpPr>
          <p:spPr>
            <a:xfrm>
              <a:off x="4939845" y="4490870"/>
              <a:ext cx="58618" cy="61555"/>
            </a:xfrm>
            <a:prstGeom prst="rect">
              <a:avLst/>
            </a:prstGeom>
            <a:noFill/>
          </p:spPr>
          <p:txBody>
            <a:bodyPr wrap="square" lIns="0" tIns="0" rIns="0" bIns="0" rtlCol="0">
              <a:spAutoFit/>
            </a:bodyPr>
            <a:lstStyle/>
            <a:p>
              <a:pPr algn="ctr"/>
              <a:r>
                <a:rPr lang="en-US" sz="400" dirty="0" smtClean="0"/>
                <a:t>A</a:t>
              </a:r>
            </a:p>
          </p:txBody>
        </p:sp>
        <p:sp>
          <p:nvSpPr>
            <p:cNvPr id="138" name="Textfeld 137"/>
            <p:cNvSpPr txBox="1"/>
            <p:nvPr/>
          </p:nvSpPr>
          <p:spPr>
            <a:xfrm>
              <a:off x="5091316" y="4490870"/>
              <a:ext cx="58618" cy="61555"/>
            </a:xfrm>
            <a:prstGeom prst="rect">
              <a:avLst/>
            </a:prstGeom>
            <a:noFill/>
          </p:spPr>
          <p:txBody>
            <a:bodyPr wrap="square" lIns="0" tIns="0" rIns="0" bIns="0" rtlCol="0">
              <a:spAutoFit/>
            </a:bodyPr>
            <a:lstStyle/>
            <a:p>
              <a:pPr algn="ctr"/>
              <a:r>
                <a:rPr lang="en-US" sz="400" dirty="0" smtClean="0"/>
                <a:t>M</a:t>
              </a:r>
            </a:p>
          </p:txBody>
        </p:sp>
        <p:sp>
          <p:nvSpPr>
            <p:cNvPr id="139" name="Textfeld 138"/>
            <p:cNvSpPr txBox="1"/>
            <p:nvPr/>
          </p:nvSpPr>
          <p:spPr>
            <a:xfrm>
              <a:off x="5242786" y="4490870"/>
              <a:ext cx="58618" cy="61555"/>
            </a:xfrm>
            <a:prstGeom prst="rect">
              <a:avLst/>
            </a:prstGeom>
            <a:noFill/>
          </p:spPr>
          <p:txBody>
            <a:bodyPr wrap="square" lIns="0" tIns="0" rIns="0" bIns="0" rtlCol="0">
              <a:spAutoFit/>
            </a:bodyPr>
            <a:lstStyle/>
            <a:p>
              <a:pPr algn="ctr"/>
              <a:r>
                <a:rPr lang="en-US" sz="400" dirty="0" smtClean="0"/>
                <a:t>J</a:t>
              </a:r>
            </a:p>
          </p:txBody>
        </p:sp>
        <p:sp>
          <p:nvSpPr>
            <p:cNvPr id="140" name="Textfeld 139"/>
            <p:cNvSpPr txBox="1"/>
            <p:nvPr/>
          </p:nvSpPr>
          <p:spPr>
            <a:xfrm>
              <a:off x="5394257" y="4490870"/>
              <a:ext cx="58618" cy="61555"/>
            </a:xfrm>
            <a:prstGeom prst="rect">
              <a:avLst/>
            </a:prstGeom>
            <a:noFill/>
          </p:spPr>
          <p:txBody>
            <a:bodyPr wrap="square" lIns="0" tIns="0" rIns="0" bIns="0" rtlCol="0">
              <a:spAutoFit/>
            </a:bodyPr>
            <a:lstStyle/>
            <a:p>
              <a:pPr algn="ctr"/>
              <a:r>
                <a:rPr lang="en-US" sz="400" dirty="0" smtClean="0"/>
                <a:t>J</a:t>
              </a:r>
            </a:p>
          </p:txBody>
        </p:sp>
        <p:sp>
          <p:nvSpPr>
            <p:cNvPr id="141" name="Textfeld 140"/>
            <p:cNvSpPr txBox="1"/>
            <p:nvPr/>
          </p:nvSpPr>
          <p:spPr>
            <a:xfrm>
              <a:off x="5545729" y="4490870"/>
              <a:ext cx="58618" cy="61555"/>
            </a:xfrm>
            <a:prstGeom prst="rect">
              <a:avLst/>
            </a:prstGeom>
            <a:noFill/>
          </p:spPr>
          <p:txBody>
            <a:bodyPr wrap="square" lIns="0" tIns="0" rIns="0" bIns="0" rtlCol="0">
              <a:spAutoFit/>
            </a:bodyPr>
            <a:lstStyle/>
            <a:p>
              <a:pPr algn="ctr"/>
              <a:r>
                <a:rPr lang="en-US" sz="400" dirty="0" smtClean="0"/>
                <a:t>A</a:t>
              </a:r>
            </a:p>
          </p:txBody>
        </p:sp>
        <p:sp>
          <p:nvSpPr>
            <p:cNvPr id="142" name="Textfeld 141"/>
            <p:cNvSpPr txBox="1"/>
            <p:nvPr/>
          </p:nvSpPr>
          <p:spPr>
            <a:xfrm>
              <a:off x="5697195" y="4490870"/>
              <a:ext cx="58618" cy="61555"/>
            </a:xfrm>
            <a:prstGeom prst="rect">
              <a:avLst/>
            </a:prstGeom>
            <a:noFill/>
          </p:spPr>
          <p:txBody>
            <a:bodyPr wrap="square" lIns="0" tIns="0" rIns="0" bIns="0" rtlCol="0">
              <a:spAutoFit/>
            </a:bodyPr>
            <a:lstStyle/>
            <a:p>
              <a:pPr algn="ctr"/>
              <a:r>
                <a:rPr lang="en-US" sz="400" dirty="0" smtClean="0"/>
                <a:t>S</a:t>
              </a:r>
            </a:p>
          </p:txBody>
        </p:sp>
        <p:cxnSp>
          <p:nvCxnSpPr>
            <p:cNvPr id="144" name="Gerade Verbindung 68"/>
            <p:cNvCxnSpPr/>
            <p:nvPr/>
          </p:nvCxnSpPr>
          <p:spPr>
            <a:xfrm>
              <a:off x="2631259" y="4802934"/>
              <a:ext cx="382550" cy="304631"/>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5" name="Gerade Verbindung 69"/>
            <p:cNvCxnSpPr/>
            <p:nvPr/>
          </p:nvCxnSpPr>
          <p:spPr>
            <a:xfrm>
              <a:off x="2631261" y="5154983"/>
              <a:ext cx="334163" cy="265154"/>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6" name="Gerade Verbindung 70"/>
            <p:cNvCxnSpPr/>
            <p:nvPr/>
          </p:nvCxnSpPr>
          <p:spPr>
            <a:xfrm>
              <a:off x="3024459" y="5175927"/>
              <a:ext cx="546906" cy="14005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7" name="Gerade Verbindung 71"/>
            <p:cNvCxnSpPr/>
            <p:nvPr/>
          </p:nvCxnSpPr>
          <p:spPr>
            <a:xfrm>
              <a:off x="3024459" y="4811453"/>
              <a:ext cx="546906" cy="14005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8" name="Gerade Verbindung 72"/>
            <p:cNvCxnSpPr/>
            <p:nvPr/>
          </p:nvCxnSpPr>
          <p:spPr>
            <a:xfrm flipV="1">
              <a:off x="3635162" y="5323869"/>
              <a:ext cx="450801" cy="8519"/>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9" name="Gerade Verbindung 73"/>
            <p:cNvCxnSpPr/>
            <p:nvPr/>
          </p:nvCxnSpPr>
          <p:spPr>
            <a:xfrm>
              <a:off x="3626968" y="5122784"/>
              <a:ext cx="450801"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0" name="Gerade Verbindung 74"/>
            <p:cNvCxnSpPr/>
            <p:nvPr/>
          </p:nvCxnSpPr>
          <p:spPr>
            <a:xfrm flipV="1">
              <a:off x="4178094" y="5232265"/>
              <a:ext cx="210771" cy="6439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1" name="Gerade Verbindung 75"/>
            <p:cNvCxnSpPr/>
            <p:nvPr/>
          </p:nvCxnSpPr>
          <p:spPr>
            <a:xfrm flipV="1">
              <a:off x="4156007" y="4832983"/>
              <a:ext cx="268273" cy="80933"/>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2" name="Gerade Verbindung 76"/>
            <p:cNvCxnSpPr/>
            <p:nvPr/>
          </p:nvCxnSpPr>
          <p:spPr>
            <a:xfrm flipV="1">
              <a:off x="4590691" y="4877786"/>
              <a:ext cx="418126" cy="146533"/>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3" name="Gerade Verbindung 77"/>
            <p:cNvCxnSpPr/>
            <p:nvPr/>
          </p:nvCxnSpPr>
          <p:spPr>
            <a:xfrm flipV="1">
              <a:off x="4569299" y="5244089"/>
              <a:ext cx="433129" cy="17605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4" name="Gerade Verbindung 78"/>
            <p:cNvCxnSpPr/>
            <p:nvPr/>
          </p:nvCxnSpPr>
          <p:spPr>
            <a:xfrm>
              <a:off x="5102522" y="4564723"/>
              <a:ext cx="727683" cy="707428"/>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5" name="Gerade Verbindung 79"/>
            <p:cNvCxnSpPr/>
            <p:nvPr/>
          </p:nvCxnSpPr>
          <p:spPr>
            <a:xfrm>
              <a:off x="5051411" y="4890564"/>
              <a:ext cx="708467" cy="653914"/>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6" name="Gerade Verbindung 80"/>
            <p:cNvCxnSpPr/>
            <p:nvPr/>
          </p:nvCxnSpPr>
          <p:spPr>
            <a:xfrm>
              <a:off x="4393550" y="5232265"/>
              <a:ext cx="175750" cy="18787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7" name="Gerade Verbindung 81"/>
            <p:cNvCxnSpPr/>
            <p:nvPr/>
          </p:nvCxnSpPr>
          <p:spPr>
            <a:xfrm>
              <a:off x="4424279" y="4832983"/>
              <a:ext cx="166412" cy="19133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9" name="Ellipse 158"/>
            <p:cNvSpPr/>
            <p:nvPr/>
          </p:nvSpPr>
          <p:spPr bwMode="auto">
            <a:xfrm>
              <a:off x="2959648" y="4937419"/>
              <a:ext cx="64392" cy="64392"/>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400" b="1" i="0" strike="noStrike" cap="none" normalizeH="0" baseline="0" dirty="0" smtClean="0">
                  <a:ln>
                    <a:noFill/>
                  </a:ln>
                  <a:solidFill>
                    <a:schemeClr val="bg1"/>
                  </a:solidFill>
                  <a:effectLst/>
                  <a:latin typeface="+mj-lt"/>
                </a:rPr>
                <a:t>4</a:t>
              </a:r>
            </a:p>
          </p:txBody>
        </p:sp>
        <p:sp>
          <p:nvSpPr>
            <p:cNvPr id="160" name="Ellipse 159"/>
            <p:cNvSpPr/>
            <p:nvPr/>
          </p:nvSpPr>
          <p:spPr bwMode="auto">
            <a:xfrm>
              <a:off x="2617991" y="4913916"/>
              <a:ext cx="64392" cy="64392"/>
            </a:xfrm>
            <a:prstGeom prst="ellipse">
              <a:avLst/>
            </a:prstGeom>
            <a:solidFill>
              <a:schemeClr val="accent2"/>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400" b="1" i="0" strike="noStrike" cap="none" normalizeH="0" baseline="0" dirty="0" smtClean="0">
                  <a:ln>
                    <a:noFill/>
                  </a:ln>
                  <a:solidFill>
                    <a:schemeClr val="bg1"/>
                  </a:solidFill>
                  <a:effectLst/>
                  <a:latin typeface="+mj-lt"/>
                </a:rPr>
                <a:t>1</a:t>
              </a:r>
            </a:p>
          </p:txBody>
        </p:sp>
        <p:sp>
          <p:nvSpPr>
            <p:cNvPr id="161" name="Ellipse 160"/>
            <p:cNvSpPr/>
            <p:nvPr/>
          </p:nvSpPr>
          <p:spPr bwMode="auto">
            <a:xfrm>
              <a:off x="2694200" y="5090591"/>
              <a:ext cx="64392" cy="64392"/>
            </a:xfrm>
            <a:prstGeom prst="ellipse">
              <a:avLst/>
            </a:prstGeom>
            <a:solidFill>
              <a:schemeClr val="accent2"/>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400" b="1" i="0" strike="noStrike" cap="none" normalizeH="0" baseline="0" dirty="0" smtClean="0">
                  <a:ln>
                    <a:noFill/>
                  </a:ln>
                  <a:solidFill>
                    <a:schemeClr val="bg1"/>
                  </a:solidFill>
                  <a:effectLst/>
                  <a:latin typeface="+mj-lt"/>
                </a:rPr>
                <a:t>2</a:t>
              </a:r>
            </a:p>
          </p:txBody>
        </p:sp>
        <p:sp>
          <p:nvSpPr>
            <p:cNvPr id="162" name="Ellipse 161"/>
            <p:cNvSpPr/>
            <p:nvPr/>
          </p:nvSpPr>
          <p:spPr bwMode="auto">
            <a:xfrm>
              <a:off x="3050136" y="4849522"/>
              <a:ext cx="64392" cy="64392"/>
            </a:xfrm>
            <a:prstGeom prst="ellipse">
              <a:avLst/>
            </a:prstGeom>
            <a:solidFill>
              <a:schemeClr val="accent2"/>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400" b="1" i="0" strike="noStrike" cap="none" normalizeH="0" baseline="0" dirty="0" smtClean="0">
                  <a:ln>
                    <a:noFill/>
                  </a:ln>
                  <a:solidFill>
                    <a:schemeClr val="bg1"/>
                  </a:solidFill>
                  <a:effectLst/>
                  <a:latin typeface="+mj-lt"/>
                </a:rPr>
                <a:t>3</a:t>
              </a:r>
            </a:p>
          </p:txBody>
        </p:sp>
        <p:sp>
          <p:nvSpPr>
            <p:cNvPr id="163" name="Ellipse 162"/>
            <p:cNvSpPr/>
            <p:nvPr/>
          </p:nvSpPr>
          <p:spPr bwMode="auto">
            <a:xfrm>
              <a:off x="4444662" y="4937419"/>
              <a:ext cx="64392" cy="64392"/>
            </a:xfrm>
            <a:prstGeom prst="ellipse">
              <a:avLst/>
            </a:prstGeom>
            <a:solidFill>
              <a:schemeClr val="accent2"/>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400" b="1" i="0" strike="noStrike" cap="none" normalizeH="0" baseline="0" dirty="0" smtClean="0">
                  <a:ln>
                    <a:noFill/>
                  </a:ln>
                  <a:solidFill>
                    <a:schemeClr val="bg1"/>
                  </a:solidFill>
                  <a:effectLst/>
                  <a:latin typeface="+mj-lt"/>
                </a:rPr>
                <a:t>3</a:t>
              </a:r>
            </a:p>
          </p:txBody>
        </p:sp>
        <p:sp>
          <p:nvSpPr>
            <p:cNvPr id="164" name="Ellipse 163"/>
            <p:cNvSpPr/>
            <p:nvPr/>
          </p:nvSpPr>
          <p:spPr bwMode="auto">
            <a:xfrm>
              <a:off x="4572509" y="5058390"/>
              <a:ext cx="64392" cy="64392"/>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400" b="1" i="0" strike="noStrike" cap="none" normalizeH="0" baseline="0" dirty="0" smtClean="0">
                  <a:ln>
                    <a:noFill/>
                  </a:ln>
                  <a:solidFill>
                    <a:schemeClr val="bg1"/>
                  </a:solidFill>
                  <a:effectLst/>
                  <a:latin typeface="+mj-lt"/>
                </a:rPr>
                <a:t>4</a:t>
              </a:r>
            </a:p>
          </p:txBody>
        </p:sp>
        <p:sp>
          <p:nvSpPr>
            <p:cNvPr id="165" name="Ellipse 164"/>
            <p:cNvSpPr/>
            <p:nvPr/>
          </p:nvSpPr>
          <p:spPr bwMode="auto">
            <a:xfrm>
              <a:off x="4744821" y="5026197"/>
              <a:ext cx="64392" cy="64392"/>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400" b="1" i="0" strike="noStrike" cap="none" normalizeH="0" baseline="0" dirty="0" smtClean="0">
                  <a:ln>
                    <a:noFill/>
                  </a:ln>
                  <a:solidFill>
                    <a:schemeClr val="bg1"/>
                  </a:solidFill>
                  <a:effectLst/>
                  <a:latin typeface="+mj-lt"/>
                </a:rPr>
                <a:t>4</a:t>
              </a:r>
            </a:p>
          </p:txBody>
        </p:sp>
        <p:sp>
          <p:nvSpPr>
            <p:cNvPr id="166" name="Ellipse 165"/>
            <p:cNvSpPr/>
            <p:nvPr/>
          </p:nvSpPr>
          <p:spPr bwMode="auto">
            <a:xfrm>
              <a:off x="4208909" y="4905223"/>
              <a:ext cx="64392" cy="64392"/>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400" b="1" i="0" strike="noStrike" cap="none" normalizeH="0" baseline="0" dirty="0" smtClean="0">
                  <a:ln>
                    <a:noFill/>
                  </a:ln>
                  <a:solidFill>
                    <a:schemeClr val="bg1"/>
                  </a:solidFill>
                  <a:effectLst/>
                  <a:latin typeface="+mj-lt"/>
                </a:rPr>
                <a:t>4</a:t>
              </a:r>
            </a:p>
          </p:txBody>
        </p:sp>
        <p:sp>
          <p:nvSpPr>
            <p:cNvPr id="167" name="Ellipse 166"/>
            <p:cNvSpPr/>
            <p:nvPr/>
          </p:nvSpPr>
          <p:spPr bwMode="auto">
            <a:xfrm>
              <a:off x="4955325" y="4738540"/>
              <a:ext cx="64392" cy="64392"/>
            </a:xfrm>
            <a:prstGeom prst="ellipse">
              <a:avLst/>
            </a:prstGeom>
            <a:solidFill>
              <a:schemeClr val="accent4"/>
            </a:solidFill>
            <a:ln w="6350" cap="flat" cmpd="sng" algn="ctr">
              <a:noFill/>
              <a:prstDash val="solid"/>
              <a:round/>
              <a:headEnd type="none" w="med" len="med"/>
              <a:tailEnd type="none" w="med" len="med"/>
            </a:ln>
            <a:effectLst/>
          </p:spPr>
          <p:txBody>
            <a:bodyPr vert="horz" wrap="none" lIns="0" tIns="0" rIns="0" bIns="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400" b="1" i="0" strike="noStrike" cap="none" normalizeH="0" baseline="0" dirty="0" smtClean="0">
                  <a:ln>
                    <a:noFill/>
                  </a:ln>
                  <a:solidFill>
                    <a:schemeClr val="bg1"/>
                  </a:solidFill>
                  <a:effectLst/>
                  <a:latin typeface="+mj-lt"/>
                </a:rPr>
                <a:t>4</a:t>
              </a:r>
            </a:p>
          </p:txBody>
        </p:sp>
        <p:pic>
          <p:nvPicPr>
            <p:cNvPr id="192" name="Grafik 191"/>
            <p:cNvPicPr>
              <a:picLocks noChangeAspect="1"/>
            </p:cNvPicPr>
            <p:nvPr>
              <p:custDataLst>
                <p:tags r:id="rId13"/>
              </p:custDataLst>
            </p:nvPr>
          </p:nvPicPr>
          <p:blipFill>
            <a:blip r:embed="rId40"/>
            <a:stretch>
              <a:fillRect/>
            </a:stretch>
          </p:blipFill>
          <p:spPr>
            <a:xfrm>
              <a:off x="2447727" y="4416973"/>
              <a:ext cx="3417768" cy="1267853"/>
            </a:xfrm>
            <a:prstGeom prst="rect">
              <a:avLst/>
            </a:prstGeom>
          </p:spPr>
        </p:pic>
        <p:sp>
          <p:nvSpPr>
            <p:cNvPr id="193" name="Rectangle 2"/>
            <p:cNvSpPr>
              <a:spLocks noChangeArrowheads="1"/>
            </p:cNvSpPr>
            <p:nvPr>
              <p:custDataLst>
                <p:tags r:id="rId14"/>
              </p:custDataLst>
            </p:nvPr>
          </p:nvSpPr>
          <p:spPr bwMode="auto">
            <a:xfrm>
              <a:off x="5177718" y="4320007"/>
              <a:ext cx="666243" cy="1275931"/>
            </a:xfrm>
            <a:prstGeom prst="rect">
              <a:avLst/>
            </a:prstGeom>
            <a:noFill/>
            <a:ln w="6350" algn="ctr">
              <a:solidFill>
                <a:srgbClr val="009A44"/>
              </a:solidFill>
              <a:miter lim="800000"/>
              <a:headEnd type="none" w="sm" len="sm"/>
              <a:tailEnd type="none" w="sm" len="sm"/>
            </a:ln>
            <a:effectLst/>
          </p:spPr>
          <p:txBody>
            <a:bodyPr wrap="none" lIns="54000" tIns="54000" rIns="54000" bIns="36000" anchor="t" anchorCtr="0"/>
            <a:lstStyle/>
            <a:p>
              <a:pPr algn="ctr" defTabSz="762000" eaLnBrk="0" hangingPunct="0"/>
              <a:r>
                <a:rPr lang="en-US" sz="400" b="1" dirty="0" smtClean="0"/>
                <a:t>Plan</a:t>
              </a:r>
              <a:endParaRPr lang="en-US" sz="400" b="1" dirty="0"/>
            </a:p>
          </p:txBody>
        </p:sp>
      </p:grpSp>
      <p:sp>
        <p:nvSpPr>
          <p:cNvPr id="158" name="Rectangle 4"/>
          <p:cNvSpPr>
            <a:spLocks noChangeArrowheads="1"/>
          </p:cNvSpPr>
          <p:nvPr>
            <p:custDataLst>
              <p:tags r:id="rId6"/>
            </p:custDataLst>
          </p:nvPr>
        </p:nvSpPr>
        <p:spPr bwMode="auto">
          <a:xfrm>
            <a:off x="7648574" y="203863"/>
            <a:ext cx="1768475" cy="8863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Standard analysis used in this workbook reflect German standard and may differ in other regions.</a:t>
            </a:r>
            <a:endParaRPr lang="en-US" sz="900" dirty="0">
              <a:solidFill>
                <a:schemeClr val="bg1"/>
              </a:solidFill>
            </a:endParaRPr>
          </a:p>
        </p:txBody>
      </p:sp>
      <p:pic>
        <p:nvPicPr>
          <p:cNvPr id="143" name="Grafik 142"/>
          <p:cNvPicPr>
            <a:picLocks/>
          </p:cNvPicPr>
          <p:nvPr>
            <p:custDataLst>
              <p:tags r:id="rId7"/>
            </p:custDataLst>
          </p:nvPr>
        </p:nvPicPr>
        <p:blipFill>
          <a:blip r:embed="rId41"/>
          <a:stretch>
            <a:fillRect/>
          </a:stretch>
        </p:blipFill>
        <p:spPr>
          <a:xfrm>
            <a:off x="6024246" y="4427628"/>
            <a:ext cx="3392353" cy="1600392"/>
          </a:xfrm>
          <a:prstGeom prst="rect">
            <a:avLst/>
          </a:prstGeom>
        </p:spPr>
      </p:pic>
      <p:pic>
        <p:nvPicPr>
          <p:cNvPr id="168" name="Grafik 167"/>
          <p:cNvPicPr>
            <a:picLocks noChangeAspect="1"/>
          </p:cNvPicPr>
          <p:nvPr>
            <p:custDataLst>
              <p:tags r:id="rId8"/>
            </p:custDataLst>
          </p:nvPr>
        </p:nvPicPr>
        <p:blipFill>
          <a:blip r:embed="rId42"/>
          <a:stretch>
            <a:fillRect/>
          </a:stretch>
        </p:blipFill>
        <p:spPr>
          <a:xfrm>
            <a:off x="10579450" y="3774850"/>
            <a:ext cx="1950889" cy="2225233"/>
          </a:xfrm>
          <a:prstGeom prst="rect">
            <a:avLst/>
          </a:prstGeom>
        </p:spPr>
      </p:pic>
      <p:pic>
        <p:nvPicPr>
          <p:cNvPr id="190" name="Grafik 189"/>
          <p:cNvPicPr>
            <a:picLocks noChangeAspect="1"/>
          </p:cNvPicPr>
          <p:nvPr>
            <p:custDataLst>
              <p:tags r:id="rId9"/>
            </p:custDataLst>
          </p:nvPr>
        </p:nvPicPr>
        <p:blipFill>
          <a:blip r:embed="rId43"/>
          <a:stretch>
            <a:fillRect/>
          </a:stretch>
        </p:blipFill>
        <p:spPr>
          <a:xfrm>
            <a:off x="-2786340" y="1422400"/>
            <a:ext cx="1956986" cy="2225233"/>
          </a:xfrm>
          <a:prstGeom prst="rect">
            <a:avLst/>
          </a:prstGeom>
        </p:spPr>
      </p:pic>
      <p:pic>
        <p:nvPicPr>
          <p:cNvPr id="195" name="Grafik 194"/>
          <p:cNvPicPr>
            <a:picLocks noChangeAspect="1"/>
          </p:cNvPicPr>
          <p:nvPr/>
        </p:nvPicPr>
        <p:blipFill>
          <a:blip r:embed="rId44"/>
          <a:stretch>
            <a:fillRect/>
          </a:stretch>
        </p:blipFill>
        <p:spPr>
          <a:xfrm>
            <a:off x="2526469" y="2417195"/>
            <a:ext cx="3347281" cy="1300742"/>
          </a:xfrm>
          <a:prstGeom prst="rect">
            <a:avLst/>
          </a:prstGeom>
        </p:spPr>
      </p:pic>
      <p:pic>
        <p:nvPicPr>
          <p:cNvPr id="196" name="Grafik 195"/>
          <p:cNvPicPr>
            <a:picLocks noChangeAspect="1"/>
          </p:cNvPicPr>
          <p:nvPr>
            <p:custDataLst>
              <p:tags r:id="rId10"/>
            </p:custDataLst>
          </p:nvPr>
        </p:nvPicPr>
        <p:blipFill>
          <a:blip r:embed="rId45"/>
          <a:stretch>
            <a:fillRect/>
          </a:stretch>
        </p:blipFill>
        <p:spPr>
          <a:xfrm>
            <a:off x="10567256" y="1498801"/>
            <a:ext cx="1975275" cy="2219136"/>
          </a:xfrm>
          <a:prstGeom prst="rect">
            <a:avLst/>
          </a:prstGeom>
        </p:spPr>
      </p:pic>
      <p:pic>
        <p:nvPicPr>
          <p:cNvPr id="198" name="Grafik 197"/>
          <p:cNvPicPr>
            <a:picLocks noChangeAspect="1"/>
          </p:cNvPicPr>
          <p:nvPr>
            <p:custDataLst>
              <p:tags r:id="rId11"/>
            </p:custDataLst>
          </p:nvPr>
        </p:nvPicPr>
        <p:blipFill>
          <a:blip r:embed="rId46"/>
          <a:stretch>
            <a:fillRect/>
          </a:stretch>
        </p:blipFill>
        <p:spPr>
          <a:xfrm>
            <a:off x="5873243" y="2434044"/>
            <a:ext cx="3718431" cy="1369477"/>
          </a:xfrm>
          <a:prstGeom prst="rect">
            <a:avLst/>
          </a:prstGeom>
        </p:spPr>
      </p:pic>
      <p:pic>
        <p:nvPicPr>
          <p:cNvPr id="199" name="Grafik 198"/>
          <p:cNvPicPr>
            <a:picLocks noChangeAspect="1"/>
          </p:cNvPicPr>
          <p:nvPr>
            <p:custDataLst>
              <p:tags r:id="rId12"/>
            </p:custDataLst>
          </p:nvPr>
        </p:nvPicPr>
        <p:blipFill>
          <a:blip r:embed="rId47"/>
          <a:stretch>
            <a:fillRect/>
          </a:stretch>
        </p:blipFill>
        <p:spPr>
          <a:xfrm>
            <a:off x="-2776083" y="3796154"/>
            <a:ext cx="1956986" cy="2225233"/>
          </a:xfrm>
          <a:prstGeom prst="rect">
            <a:avLst/>
          </a:prstGeom>
        </p:spPr>
      </p:pic>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Cash Management</a:t>
            </a:r>
          </a:p>
        </p:txBody>
      </p:sp>
      <p:sp>
        <p:nvSpPr>
          <p:cNvPr id="4" name="Titel 3"/>
          <p:cNvSpPr>
            <a:spLocks noGrp="1"/>
          </p:cNvSpPr>
          <p:nvPr>
            <p:ph type="title"/>
          </p:nvPr>
        </p:nvSpPr>
        <p:spPr/>
        <p:txBody>
          <a:bodyPr/>
          <a:lstStyle/>
          <a:p>
            <a:r>
              <a:rPr lang="en-US" dirty="0" smtClean="0"/>
              <a:t>Overview (2/3) – Pitfalls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3803588566"/>
              </p:ext>
            </p:extLst>
          </p:nvPr>
        </p:nvGraphicFramePr>
        <p:xfrm>
          <a:off x="488950" y="1422400"/>
          <a:ext cx="8928100" cy="4608000"/>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Pitfalls/Lessons learned</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720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Lack of involvement of the operational departments in the cash forecast generally results in imprecise/rough planning – 72% of the companies surveyed by KPMG have missed they cash forecasts significantly</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20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Do not focus on internal data only. Unforeseeable events result in liquidity shortfalls – forecasts need to comprise of various liquidity development scenarios </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20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lang="en-US" sz="900" b="0" noProof="0" dirty="0" smtClean="0">
                          <a:solidFill>
                            <a:srgbClr val="000000"/>
                          </a:solidFill>
                          <a:latin typeface="+mn-lt"/>
                        </a:rPr>
                        <a:t>Lack of clarity about the amount and time of material cash flows (deposits and payments</a:t>
                      </a:r>
                      <a:r>
                        <a:rPr lang="en-US" sz="900" b="0" noProof="0" dirty="0" smtClean="0">
                          <a:solidFill>
                            <a:srgbClr val="000000"/>
                          </a:solidFill>
                        </a:rPr>
                        <a:t>) - 46% of companies surveyed by KPMG have underestimated their capital requirements, 26% have overstated their needs </a:t>
                      </a: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20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lang="en-US" sz="900" b="0" noProof="0" dirty="0" smtClean="0">
                          <a:solidFill>
                            <a:srgbClr val="000000"/>
                          </a:solidFill>
                          <a:latin typeface="+mn-lt"/>
                        </a:rPr>
                        <a:t>Lacking availability of reliable data makes a detailed presentation of the liquidity challenging</a:t>
                      </a:r>
                      <a:endParaRPr lang="en-US" sz="900" b="0" noProof="0" dirty="0" smtClean="0">
                        <a:solidFill>
                          <a:srgbClr val="000000"/>
                        </a:solidFill>
                      </a:endParaRP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20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lang="en-US" sz="900" b="0" noProof="0" dirty="0" smtClean="0">
                          <a:solidFill>
                            <a:srgbClr val="000000"/>
                          </a:solidFill>
                          <a:latin typeface="+mn-lt"/>
                        </a:rPr>
                        <a:t>Impulse to implement the fastest and simplest measures (e.g. stretching payment targets and shortening payment conditions) without taking the consequences into account (e.g. Illiquidity of an important supplier or rising bad debt losses)</a:t>
                      </a:r>
                      <a:endParaRPr lang="en-US" sz="900" b="0" noProof="0" dirty="0" smtClean="0">
                        <a:solidFill>
                          <a:srgbClr val="000000"/>
                        </a:solidFill>
                      </a:endParaRPr>
                    </a:p>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720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4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Implementation of Cash Management is a cultural change process – it needs time, rules, goals and incentives and, last but not least, long-term management commitment </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9525" cap="flat" cmpd="sng" algn="ctr">
                      <a:noFill/>
                      <a:prstDash val="solid"/>
                      <a:round/>
                      <a:headEnd type="none" w="med" len="med"/>
                      <a:tailEnd type="none" w="med" len="med"/>
                    </a:lnB>
                    <a:solidFill>
                      <a:schemeClr val="bg1"/>
                    </a:solidFill>
                  </a:tcPr>
                </a:tc>
              </a:tr>
            </a:tbl>
          </a:graphicData>
        </a:graphic>
      </p:graphicFrame>
      <p:grpSp>
        <p:nvGrpSpPr>
          <p:cNvPr id="52" name="Gruppieren 51"/>
          <p:cNvGrpSpPr/>
          <p:nvPr/>
        </p:nvGrpSpPr>
        <p:grpSpPr>
          <a:xfrm>
            <a:off x="607685" y="1823696"/>
            <a:ext cx="371794" cy="461665"/>
            <a:chOff x="2619016" y="2564904"/>
            <a:chExt cx="559665" cy="694949"/>
          </a:xfrm>
        </p:grpSpPr>
        <p:grpSp>
          <p:nvGrpSpPr>
            <p:cNvPr id="53" name="Gruppieren 52"/>
            <p:cNvGrpSpPr/>
            <p:nvPr/>
          </p:nvGrpSpPr>
          <p:grpSpPr>
            <a:xfrm>
              <a:off x="2619016" y="2617334"/>
              <a:ext cx="559665" cy="561552"/>
              <a:chOff x="5484264" y="4001307"/>
              <a:chExt cx="1409320" cy="1414073"/>
            </a:xfrm>
          </p:grpSpPr>
          <p:sp>
            <p:nvSpPr>
              <p:cNvPr id="55" name="Ellipse 5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56" name="Akkord 5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57" name="Akkord 5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58" name="Rechteck 5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59" name="Akkord 5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grpSp>
        <p:sp>
          <p:nvSpPr>
            <p:cNvPr id="54" name="Rechteck 53"/>
            <p:cNvSpPr/>
            <p:nvPr/>
          </p:nvSpPr>
          <p:spPr>
            <a:xfrm>
              <a:off x="2628888" y="2564904"/>
              <a:ext cx="536173" cy="694949"/>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1</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60" name="Gruppieren 59"/>
          <p:cNvGrpSpPr/>
          <p:nvPr/>
        </p:nvGrpSpPr>
        <p:grpSpPr>
          <a:xfrm>
            <a:off x="607686" y="2547140"/>
            <a:ext cx="371793" cy="461665"/>
            <a:chOff x="3638116" y="2564904"/>
            <a:chExt cx="559663" cy="694947"/>
          </a:xfrm>
        </p:grpSpPr>
        <p:sp>
          <p:nvSpPr>
            <p:cNvPr id="61" name="Ellipse 6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62" name="Akkord 6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3" name="Akkord 6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5" name="Akkord 6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66" name="Rechteck 65"/>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2</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67" name="Gruppieren 66"/>
          <p:cNvGrpSpPr/>
          <p:nvPr/>
        </p:nvGrpSpPr>
        <p:grpSpPr>
          <a:xfrm>
            <a:off x="607686" y="3270584"/>
            <a:ext cx="371793" cy="461665"/>
            <a:chOff x="3638116" y="2564904"/>
            <a:chExt cx="559663" cy="694947"/>
          </a:xfrm>
        </p:grpSpPr>
        <p:sp>
          <p:nvSpPr>
            <p:cNvPr id="68" name="Ellipse 6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69" name="Akkord 6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1" name="Akkord 70"/>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2"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3" name="Akkord 72"/>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74" name="Rechteck 73"/>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3</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27" name="Gruppieren 26"/>
          <p:cNvGrpSpPr/>
          <p:nvPr/>
        </p:nvGrpSpPr>
        <p:grpSpPr>
          <a:xfrm>
            <a:off x="602331" y="3994028"/>
            <a:ext cx="371793" cy="461665"/>
            <a:chOff x="3638116" y="2564904"/>
            <a:chExt cx="559663" cy="694947"/>
          </a:xfrm>
        </p:grpSpPr>
        <p:sp>
          <p:nvSpPr>
            <p:cNvPr id="28" name="Ellipse 2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29" name="Akkord 2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0" name="Akkord 29"/>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1"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2" name="Akkord 31"/>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3" name="Rechteck 32"/>
            <p:cNvSpPr/>
            <p:nvPr/>
          </p:nvSpPr>
          <p:spPr>
            <a:xfrm>
              <a:off x="3647988" y="2564904"/>
              <a:ext cx="536173" cy="694947"/>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4</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34" name="Gruppieren 33"/>
          <p:cNvGrpSpPr/>
          <p:nvPr/>
        </p:nvGrpSpPr>
        <p:grpSpPr>
          <a:xfrm>
            <a:off x="602331" y="4717472"/>
            <a:ext cx="376724" cy="461665"/>
            <a:chOff x="3627089" y="2564904"/>
            <a:chExt cx="567086" cy="694948"/>
          </a:xfrm>
        </p:grpSpPr>
        <p:sp>
          <p:nvSpPr>
            <p:cNvPr id="35" name="Ellipse 34"/>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36" name="Akkord 35"/>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7"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8"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39" name="Akkord 38"/>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40" name="Rechteck 39"/>
            <p:cNvSpPr/>
            <p:nvPr/>
          </p:nvSpPr>
          <p:spPr>
            <a:xfrm>
              <a:off x="3647986" y="2564904"/>
              <a:ext cx="536173" cy="694948"/>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5</a:t>
              </a:r>
              <a:endParaRPr lang="en-US" sz="2400" b="1" dirty="0">
                <a:solidFill>
                  <a:schemeClr val="bg1"/>
                </a:solidFill>
                <a:latin typeface="Arial" panose="020B0604020202020204" pitchFamily="34" charset="0"/>
                <a:cs typeface="Arial" panose="020B0604020202020204" pitchFamily="34" charset="0"/>
              </a:endParaRPr>
            </a:p>
          </p:txBody>
        </p:sp>
      </p:grpSp>
      <p:grpSp>
        <p:nvGrpSpPr>
          <p:cNvPr id="78" name="Gruppieren 77"/>
          <p:cNvGrpSpPr/>
          <p:nvPr/>
        </p:nvGrpSpPr>
        <p:grpSpPr>
          <a:xfrm>
            <a:off x="602755" y="5440917"/>
            <a:ext cx="376724" cy="461665"/>
            <a:chOff x="3627089" y="2564904"/>
            <a:chExt cx="567086" cy="694948"/>
          </a:xfrm>
        </p:grpSpPr>
        <p:sp>
          <p:nvSpPr>
            <p:cNvPr id="79" name="Ellipse 78"/>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latin typeface="Arial" panose="020B0604020202020204" pitchFamily="34" charset="0"/>
                <a:cs typeface="Arial" panose="020B0604020202020204" pitchFamily="34" charset="0"/>
              </a:endParaRPr>
            </a:p>
          </p:txBody>
        </p:sp>
        <p:sp>
          <p:nvSpPr>
            <p:cNvPr id="80" name="Akkord 79"/>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81"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82"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83" name="Akkord 82"/>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cs typeface="Arial" panose="020B0604020202020204" pitchFamily="34" charset="0"/>
              </a:endParaRPr>
            </a:p>
          </p:txBody>
        </p:sp>
        <p:sp>
          <p:nvSpPr>
            <p:cNvPr id="84" name="Rechteck 83"/>
            <p:cNvSpPr/>
            <p:nvPr/>
          </p:nvSpPr>
          <p:spPr>
            <a:xfrm>
              <a:off x="3647986" y="2564904"/>
              <a:ext cx="536173" cy="694948"/>
            </a:xfrm>
            <a:prstGeom prst="rect">
              <a:avLst/>
            </a:prstGeom>
          </p:spPr>
          <p:txBody>
            <a:bodyPr wrap="none">
              <a:spAutoFit/>
            </a:bodyPr>
            <a:lstStyle/>
            <a:p>
              <a:pPr algn="ctr"/>
              <a:r>
                <a:rPr lang="en-US" sz="2400" b="1" dirty="0" smtClean="0">
                  <a:solidFill>
                    <a:schemeClr val="bg1"/>
                  </a:solidFill>
                  <a:latin typeface="Arial" panose="020B0604020202020204" pitchFamily="34" charset="0"/>
                  <a:cs typeface="Arial" panose="020B0604020202020204" pitchFamily="34" charset="0"/>
                </a:rPr>
                <a:t>6</a:t>
              </a:r>
              <a:endParaRPr lang="en-US" sz="24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a:t>Cash Management</a:t>
            </a:r>
          </a:p>
        </p:txBody>
      </p:sp>
      <p:sp>
        <p:nvSpPr>
          <p:cNvPr id="4" name="Titel 3"/>
          <p:cNvSpPr>
            <a:spLocks noGrp="1"/>
          </p:cNvSpPr>
          <p:nvPr>
            <p:ph type="title"/>
          </p:nvPr>
        </p:nvSpPr>
        <p:spPr/>
        <p:txBody>
          <a:bodyPr/>
          <a:lstStyle/>
          <a:p>
            <a:r>
              <a:rPr lang="en-US" dirty="0" smtClean="0"/>
              <a:t>Overview (3/3) – Core issues</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2303440786"/>
              </p:ext>
            </p:extLst>
          </p:nvPr>
        </p:nvGraphicFramePr>
        <p:xfrm>
          <a:off x="488950" y="1422400"/>
          <a:ext cx="8928100" cy="4608000"/>
        </p:xfrm>
        <a:graphic>
          <a:graphicData uri="http://schemas.openxmlformats.org/drawingml/2006/table">
            <a:tbl>
              <a:tblPr firstRow="1" bandRow="1">
                <a:tableStyleId>{5C22544A-7EE6-4342-B048-85BDC9FD1C3A}</a:tableStyleId>
              </a:tblPr>
              <a:tblGrid>
                <a:gridCol w="3584286"/>
                <a:gridCol w="4765964"/>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540000">
                <a:tc>
                  <a:txBody>
                    <a:bodyPr/>
                    <a:lstStyle/>
                    <a:p>
                      <a:pPr marL="216000" indent="-216000">
                        <a:lnSpc>
                          <a:spcPct val="95000"/>
                        </a:lnSpc>
                        <a:spcBef>
                          <a:spcPts val="0"/>
                        </a:spcBef>
                        <a:spcAft>
                          <a:spcPts val="200"/>
                        </a:spcAft>
                        <a:buAutoNum type="arabicPeriod"/>
                        <a:tabLst>
                          <a:tab pos="176213" algn="l"/>
                        </a:tabLst>
                      </a:pPr>
                      <a:r>
                        <a:rPr lang="en-US" sz="900" b="1" noProof="0" dirty="0" smtClean="0">
                          <a:solidFill>
                            <a:schemeClr val="tx2"/>
                          </a:solidFill>
                        </a:rPr>
                        <a:t>Is there a reliable, i.e. methodically produced, liquidity planning on a monthly basis?</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Course of various scenarios with presentation of the maximum current account line and the </a:t>
                      </a:r>
                      <a:r>
                        <a:rPr kumimoji="0" lang="en-US" sz="900" b="0" i="0" u="none" strike="noStrike" kern="1200" cap="none" spc="0" normalizeH="0" baseline="0" noProof="0" dirty="0" err="1" smtClean="0">
                          <a:ln>
                            <a:noFill/>
                          </a:ln>
                          <a:solidFill>
                            <a:schemeClr val="tx2"/>
                          </a:solidFill>
                          <a:effectLst/>
                          <a:uLnTx/>
                          <a:uFillTx/>
                          <a:latin typeface="+mn-lt"/>
                          <a:ea typeface="+mn-ea"/>
                          <a:cs typeface="Arial" pitchFamily="34" charset="0"/>
                        </a:rPr>
                        <a:t>availment</a:t>
                      </a: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 including a working liquidity (if applicable with plan-actual comparison)</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11-13</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540000">
                <a:tc>
                  <a:txBody>
                    <a:bodyPr/>
                    <a:lstStyle/>
                    <a:p>
                      <a:pPr marL="216000" indent="-216000">
                        <a:lnSpc>
                          <a:spcPct val="95000"/>
                        </a:lnSpc>
                        <a:spcBef>
                          <a:spcPts val="0"/>
                        </a:spcBef>
                        <a:spcAft>
                          <a:spcPts val="200"/>
                        </a:spcAft>
                        <a:buClr>
                          <a:schemeClr val="tx2"/>
                        </a:buClr>
                        <a:tabLst>
                          <a:tab pos="176213" algn="l"/>
                        </a:tabLst>
                      </a:pPr>
                      <a:r>
                        <a:rPr lang="en-US" sz="900" b="1" kern="1200" noProof="0" dirty="0" smtClean="0">
                          <a:solidFill>
                            <a:schemeClr val="tx2"/>
                          </a:solidFill>
                          <a:latin typeface="+mn-lt"/>
                          <a:ea typeface="+mn-ea"/>
                          <a:cs typeface="+mn-cs"/>
                        </a:rPr>
                        <a:t>2. 		Is the liquidity for the next 13 weeks secured?</a:t>
                      </a:r>
                    </a:p>
                    <a:p>
                      <a:pPr marL="216000" indent="-216000">
                        <a:lnSpc>
                          <a:spcPct val="95000"/>
                        </a:lnSpc>
                        <a:spcBef>
                          <a:spcPts val="0"/>
                        </a:spcBef>
                        <a:spcAft>
                          <a:spcPts val="200"/>
                        </a:spcAft>
                        <a:buClr>
                          <a:schemeClr val="tx2"/>
                        </a:buClr>
                        <a:tabLst>
                          <a:tab pos="176213" algn="l"/>
                        </a:tabLst>
                      </a:pPr>
                      <a:endParaRPr lang="en-US" sz="900" b="1" kern="1200" noProof="0" dirty="0" smtClean="0">
                        <a:solidFill>
                          <a:schemeClr val="tx2"/>
                        </a:solidFill>
                        <a:latin typeface="+mn-lt"/>
                        <a:ea typeface="+mn-ea"/>
                        <a:cs typeface="+mn-cs"/>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Chart and tabular overview of the short-term liquidity development (13 weeks) taking into consideration the current account line available</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14-15</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540000">
                <a:tc>
                  <a:txBody>
                    <a:bodyPr/>
                    <a:lstStyle/>
                    <a:p>
                      <a:pPr marL="216000" indent="-216000">
                        <a:lnSpc>
                          <a:spcPct val="95000"/>
                        </a:lnSpc>
                        <a:spcBef>
                          <a:spcPts val="0"/>
                        </a:spcBef>
                        <a:spcAft>
                          <a:spcPts val="200"/>
                        </a:spcAft>
                        <a:buAutoNum type="arabicPeriod" startAt="3"/>
                        <a:tabLst>
                          <a:tab pos="176213" algn="l"/>
                        </a:tabLst>
                      </a:pPr>
                      <a:r>
                        <a:rPr lang="en-US" sz="900" b="1" kern="1200" noProof="0" dirty="0" smtClean="0">
                          <a:solidFill>
                            <a:schemeClr val="tx2"/>
                          </a:solidFill>
                          <a:latin typeface="+mn-lt"/>
                          <a:ea typeface="+mn-ea"/>
                          <a:cs typeface="+mn-cs"/>
                        </a:rPr>
                        <a:t>What are the primary drivers for the liquidity development and what impact could potential shifts have on the liquidity position?</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Chart of the primary drivers of the liquidity development</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16</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540000">
                <a:tc>
                  <a:txBody>
                    <a:bodyPr/>
                    <a:lstStyle/>
                    <a:p>
                      <a:pPr marL="228600" indent="-228600">
                        <a:lnSpc>
                          <a:spcPct val="95000"/>
                        </a:lnSpc>
                        <a:spcBef>
                          <a:spcPts val="0"/>
                        </a:spcBef>
                        <a:spcAft>
                          <a:spcPts val="200"/>
                        </a:spcAft>
                        <a:buFont typeface="+mj-lt"/>
                        <a:buAutoNum type="arabicPeriod" startAt="4"/>
                        <a:tabLst>
                          <a:tab pos="176213" algn="l"/>
                        </a:tabLst>
                      </a:pPr>
                      <a:r>
                        <a:rPr lang="en-US" sz="900" b="1" kern="1200" noProof="0" dirty="0" smtClean="0">
                          <a:solidFill>
                            <a:schemeClr val="tx2"/>
                          </a:solidFill>
                          <a:latin typeface="+mn-lt"/>
                          <a:ea typeface="+mn-ea"/>
                          <a:cs typeface="+mn-cs"/>
                        </a:rPr>
                        <a:t>Which cash flow generating units of the target contribute to material generation of liquidity (cash flow)?</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Break down of the operational cash flow to the relevant cash flow generating unit (entities/segments/products etc.) level </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17</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540000">
                <a:tc>
                  <a:txBody>
                    <a:bodyPr/>
                    <a:lstStyle/>
                    <a:p>
                      <a:pPr marL="228600" indent="-228600">
                        <a:lnSpc>
                          <a:spcPct val="95000"/>
                        </a:lnSpc>
                        <a:spcBef>
                          <a:spcPts val="0"/>
                        </a:spcBef>
                        <a:spcAft>
                          <a:spcPts val="200"/>
                        </a:spcAft>
                        <a:buFont typeface="+mj-lt"/>
                        <a:buAutoNum type="arabicPeriod" startAt="5"/>
                        <a:tabLst>
                          <a:tab pos="176213" algn="l"/>
                        </a:tabLst>
                      </a:pPr>
                      <a:r>
                        <a:rPr lang="en-US" sz="900" b="1" kern="1200" noProof="0" dirty="0" smtClean="0">
                          <a:solidFill>
                            <a:schemeClr val="tx2"/>
                          </a:solidFill>
                          <a:latin typeface="+mn-lt"/>
                          <a:ea typeface="+mn-ea"/>
                          <a:cs typeface="+mn-cs"/>
                        </a:rPr>
                        <a:t>What is the peak financing need in the period under observation?</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Presentation of the peak financing need including risk premiums and working liquidity assumption</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18</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540000">
                <a:tc>
                  <a:txBody>
                    <a:bodyPr/>
                    <a:lstStyle/>
                    <a:p>
                      <a:pPr marL="228600" indent="-228600">
                        <a:lnSpc>
                          <a:spcPct val="95000"/>
                        </a:lnSpc>
                        <a:spcBef>
                          <a:spcPts val="0"/>
                        </a:spcBef>
                        <a:spcAft>
                          <a:spcPts val="200"/>
                        </a:spcAft>
                        <a:buFont typeface="+mj-lt"/>
                        <a:buAutoNum type="arabicPeriod" startAt="6"/>
                        <a:tabLst>
                          <a:tab pos="176213" algn="l"/>
                        </a:tabLst>
                      </a:pPr>
                      <a:r>
                        <a:rPr lang="en-US" sz="900" b="1" kern="1200" noProof="0" dirty="0" smtClean="0">
                          <a:solidFill>
                            <a:schemeClr val="tx2"/>
                          </a:solidFill>
                          <a:latin typeface="+mn-lt"/>
                          <a:ea typeface="+mn-ea"/>
                          <a:cs typeface="+mn-cs"/>
                        </a:rPr>
                        <a:t>Is the liquidity secured on the effective date?</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Table of the available liquidity and the payables due on effective date</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19</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540000">
                <a:tc>
                  <a:txBody>
                    <a:bodyPr/>
                    <a:lstStyle/>
                    <a:p>
                      <a:pPr marL="228600" indent="-228600">
                        <a:lnSpc>
                          <a:spcPct val="95000"/>
                        </a:lnSpc>
                        <a:spcBef>
                          <a:spcPts val="0"/>
                        </a:spcBef>
                        <a:spcAft>
                          <a:spcPts val="200"/>
                        </a:spcAft>
                        <a:buFont typeface="+mj-lt"/>
                        <a:buAutoNum type="arabicPeriod" startAt="7"/>
                        <a:tabLst>
                          <a:tab pos="176213" algn="l"/>
                        </a:tabLst>
                      </a:pPr>
                      <a:r>
                        <a:rPr lang="en-US" sz="900" b="1" kern="1200" noProof="0" dirty="0" smtClean="0">
                          <a:solidFill>
                            <a:schemeClr val="tx2"/>
                          </a:solidFill>
                          <a:latin typeface="+mn-lt"/>
                          <a:ea typeface="+mn-ea"/>
                          <a:cs typeface="+mn-cs"/>
                        </a:rPr>
                        <a:t>What is the systematic intra-month development of liquidity (as a basis for the determination of working capital financing needs)?</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Presentation of the intra-monthly development of free liquidity</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20</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540000">
                <a:tc>
                  <a:txBody>
                    <a:bodyPr/>
                    <a:lstStyle/>
                    <a:p>
                      <a:pPr marL="228600" indent="-228600">
                        <a:lnSpc>
                          <a:spcPct val="95000"/>
                        </a:lnSpc>
                        <a:spcBef>
                          <a:spcPts val="0"/>
                        </a:spcBef>
                        <a:spcAft>
                          <a:spcPts val="200"/>
                        </a:spcAft>
                        <a:buFont typeface="+mj-lt"/>
                        <a:buAutoNum type="arabicPeriod" startAt="8"/>
                        <a:tabLst>
                          <a:tab pos="176213" algn="l"/>
                        </a:tabLst>
                      </a:pPr>
                      <a:r>
                        <a:rPr lang="en-US" sz="900" b="1" kern="1200" noProof="0" dirty="0" smtClean="0">
                          <a:solidFill>
                            <a:schemeClr val="tx2"/>
                          </a:solidFill>
                          <a:latin typeface="+mn-lt"/>
                          <a:ea typeface="+mn-ea"/>
                          <a:cs typeface="+mn-cs"/>
                        </a:rPr>
                        <a:t>What measures can be implemented to optimize liquidity?</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Development and presentation of cash generating measures</a:t>
                      </a:r>
                    </a:p>
                    <a:p>
                      <a:pPr marL="216000" marR="0" lvl="0" indent="-216000" algn="l" defTabSz="914400" rtl="0" eaLnBrk="1" fontAlgn="auto" latinLnBrk="0" hangingPunct="1">
                        <a:lnSpc>
                          <a:spcPct val="95000"/>
                        </a:lnSpc>
                        <a:spcBef>
                          <a:spcPts val="0"/>
                        </a:spcBef>
                        <a:spcAft>
                          <a:spcPts val="200"/>
                        </a:spcAft>
                        <a:buClr>
                          <a:schemeClr val="tx2"/>
                        </a:buClr>
                        <a:buSzPct val="100000"/>
                        <a:buFont typeface="Univers for KPMG Light" panose="020B0403020202020204" pitchFamily="34" charset="0"/>
                        <a:buChar char="—"/>
                        <a:tabLst/>
                        <a:defRPr/>
                      </a:pPr>
                      <a:endPar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endParaRP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1588" marR="0" lvl="0" indent="-1588" algn="ctr" defTabSz="914400" rtl="0" eaLnBrk="1" fontAlgn="auto" latinLnBrk="0" hangingPunct="1">
                        <a:lnSpc>
                          <a:spcPct val="95000"/>
                        </a:lnSpc>
                        <a:spcBef>
                          <a:spcPts val="0"/>
                        </a:spcBef>
                        <a:spcAft>
                          <a:spcPts val="200"/>
                        </a:spcAft>
                        <a:buClr>
                          <a:srgbClr val="97989A"/>
                        </a:buClr>
                        <a:buSzPct val="100000"/>
                        <a:buFontTx/>
                        <a:buNone/>
                        <a:tabLst/>
                        <a:defRPr/>
                      </a:pPr>
                      <a:r>
                        <a:rPr kumimoji="0" lang="en-US" sz="900" b="0" i="0" u="none" strike="noStrike" kern="1200" cap="none" spc="0" normalizeH="0" baseline="0" noProof="0" dirty="0" smtClean="0">
                          <a:ln>
                            <a:noFill/>
                          </a:ln>
                          <a:solidFill>
                            <a:schemeClr val="tx2"/>
                          </a:solidFill>
                          <a:effectLst/>
                          <a:uLnTx/>
                          <a:uFillTx/>
                          <a:latin typeface="+mn-lt"/>
                          <a:ea typeface="+mn-ea"/>
                          <a:cs typeface="Arial" pitchFamily="34" charset="0"/>
                        </a:rPr>
                        <a:t>21-22</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a:xfrm>
            <a:off x="2461846" y="1422400"/>
            <a:ext cx="6955204" cy="1503363"/>
          </a:xfrm>
          <a:solidFill>
            <a:schemeClr val="bg1"/>
          </a:solidFill>
          <a:ln>
            <a:solidFill>
              <a:schemeClr val="tx2"/>
            </a:solidFill>
          </a:ln>
        </p:spPr>
        <p:txBody>
          <a:bodyPr wrap="square" lIns="53975" tIns="53975" rIns="53975" bIns="53975">
            <a:noAutofit/>
          </a:bodyPr>
          <a:lstStyle/>
          <a:p>
            <a:pPr lvl="2"/>
            <a:r>
              <a:rPr lang="en-US" dirty="0"/>
              <a:t>Goal: Influence earnings and cost to maximize Free Cash Flow</a:t>
            </a:r>
          </a:p>
          <a:p>
            <a:pPr lvl="2"/>
            <a:r>
              <a:rPr lang="en-US" dirty="0"/>
              <a:t>Point of influence: P&amp;L</a:t>
            </a:r>
          </a:p>
          <a:p>
            <a:pPr lvl="3"/>
            <a:r>
              <a:rPr lang="en-US" dirty="0"/>
              <a:t>Markets, Products, Customers</a:t>
            </a:r>
          </a:p>
          <a:p>
            <a:pPr lvl="3"/>
            <a:r>
              <a:rPr lang="en-US" dirty="0"/>
              <a:t>Suppliers </a:t>
            </a:r>
          </a:p>
          <a:p>
            <a:pPr lvl="3"/>
            <a:r>
              <a:rPr lang="en-US" dirty="0"/>
              <a:t>Processes</a:t>
            </a:r>
          </a:p>
          <a:p>
            <a:pPr lvl="3"/>
            <a:r>
              <a:rPr lang="en-US" dirty="0"/>
              <a:t>People</a:t>
            </a:r>
          </a:p>
        </p:txBody>
      </p:sp>
      <p:sp>
        <p:nvSpPr>
          <p:cNvPr id="5" name="Titel 4"/>
          <p:cNvSpPr>
            <a:spLocks noGrp="1"/>
          </p:cNvSpPr>
          <p:nvPr>
            <p:ph type="title"/>
          </p:nvPr>
        </p:nvSpPr>
        <p:spPr/>
        <p:txBody>
          <a:bodyPr/>
          <a:lstStyle/>
          <a:p>
            <a:r>
              <a:rPr lang="en-US" dirty="0"/>
              <a:t>Definitions (1/5) – Cash Management </a:t>
            </a:r>
          </a:p>
        </p:txBody>
      </p:sp>
      <p:sp>
        <p:nvSpPr>
          <p:cNvPr id="24" name="Textplatzhalter 23"/>
          <p:cNvSpPr>
            <a:spLocks noGrp="1"/>
          </p:cNvSpPr>
          <p:nvPr>
            <p:ph type="body" sz="quarter" idx="11"/>
          </p:nvPr>
        </p:nvSpPr>
        <p:spPr/>
        <p:txBody>
          <a:bodyPr/>
          <a:lstStyle/>
          <a:p>
            <a:r>
              <a:rPr lang="en-US" dirty="0"/>
              <a:t>Cash </a:t>
            </a:r>
            <a:r>
              <a:rPr lang="en-US" dirty="0" smtClean="0"/>
              <a:t>Management</a:t>
            </a:r>
            <a:endParaRPr lang="en-US" dirty="0"/>
          </a:p>
        </p:txBody>
      </p:sp>
      <p:sp>
        <p:nvSpPr>
          <p:cNvPr id="19" name="Rectangle 20"/>
          <p:cNvSpPr>
            <a:spLocks noChangeArrowheads="1"/>
          </p:cNvSpPr>
          <p:nvPr/>
        </p:nvSpPr>
        <p:spPr bwMode="gray">
          <a:xfrm>
            <a:off x="480491" y="4545376"/>
            <a:ext cx="1756297" cy="1486146"/>
          </a:xfrm>
          <a:prstGeom prst="rect">
            <a:avLst/>
          </a:prstGeom>
          <a:solidFill>
            <a:srgbClr val="0091DA"/>
          </a:solidFill>
          <a:ln w="25400" algn="ctr">
            <a:solidFill>
              <a:schemeClr val="bg1"/>
            </a:solidFill>
            <a:miter lim="800000"/>
            <a:headEnd/>
            <a:tailEnd/>
          </a:ln>
        </p:spPr>
        <p:txBody>
          <a:bodyPr lIns="0" tIns="252000" rIns="0" bIns="0" anchor="ctr" anchorCtr="1"/>
          <a:lstStyle/>
          <a:p>
            <a:pPr algn="ctr"/>
            <a:r>
              <a:rPr lang="en-US" sz="1000" b="1" dirty="0" smtClean="0">
                <a:solidFill>
                  <a:schemeClr val="bg1"/>
                </a:solidFill>
              </a:rPr>
              <a:t>Operational </a:t>
            </a:r>
          </a:p>
          <a:p>
            <a:pPr algn="ctr"/>
            <a:r>
              <a:rPr lang="en-US" sz="1000" b="1" dirty="0" smtClean="0">
                <a:solidFill>
                  <a:schemeClr val="bg1"/>
                </a:solidFill>
              </a:rPr>
              <a:t>Cash Management</a:t>
            </a:r>
          </a:p>
          <a:p>
            <a:pPr algn="ctr"/>
            <a:endParaRPr lang="en-US" sz="1000" dirty="0">
              <a:solidFill>
                <a:schemeClr val="bg1"/>
              </a:solidFill>
            </a:endParaRPr>
          </a:p>
        </p:txBody>
      </p:sp>
      <p:sp>
        <p:nvSpPr>
          <p:cNvPr id="20" name="AutoShape 18"/>
          <p:cNvSpPr>
            <a:spLocks noChangeArrowheads="1"/>
          </p:cNvSpPr>
          <p:nvPr/>
        </p:nvSpPr>
        <p:spPr bwMode="gray">
          <a:xfrm>
            <a:off x="480491" y="2980468"/>
            <a:ext cx="1756297" cy="1890347"/>
          </a:xfrm>
          <a:prstGeom prst="downArrowCallout">
            <a:avLst>
              <a:gd name="adj1" fmla="val 12204"/>
              <a:gd name="adj2" fmla="val 16810"/>
              <a:gd name="adj3" fmla="val 17254"/>
              <a:gd name="adj4" fmla="val 80611"/>
            </a:avLst>
          </a:prstGeom>
          <a:solidFill>
            <a:srgbClr val="005EB8"/>
          </a:solidFill>
          <a:ln w="25400" algn="ctr">
            <a:solidFill>
              <a:schemeClr val="bg1"/>
            </a:solidFill>
            <a:miter lim="800000"/>
            <a:headEnd/>
            <a:tailEnd/>
          </a:ln>
        </p:spPr>
        <p:txBody>
          <a:bodyPr lIns="0" tIns="0" rIns="0" bIns="0" anchor="ctr" anchorCtr="1"/>
          <a:lstStyle/>
          <a:p>
            <a:pPr algn="ctr"/>
            <a:r>
              <a:rPr lang="en-US" sz="1000" b="1" dirty="0" smtClean="0">
                <a:solidFill>
                  <a:schemeClr val="bg1"/>
                </a:solidFill>
              </a:rPr>
              <a:t>Tactical </a:t>
            </a:r>
          </a:p>
          <a:p>
            <a:pPr algn="ctr"/>
            <a:r>
              <a:rPr lang="en-US" sz="1000" b="1" dirty="0" smtClean="0">
                <a:solidFill>
                  <a:schemeClr val="bg1"/>
                </a:solidFill>
              </a:rPr>
              <a:t>Cash Management </a:t>
            </a:r>
            <a:endParaRPr lang="en-US" sz="1000" b="1" dirty="0">
              <a:solidFill>
                <a:schemeClr val="bg1"/>
              </a:solidFill>
            </a:endParaRPr>
          </a:p>
        </p:txBody>
      </p:sp>
      <p:sp>
        <p:nvSpPr>
          <p:cNvPr id="21" name="AutoShape 17"/>
          <p:cNvSpPr>
            <a:spLocks noChangeArrowheads="1"/>
          </p:cNvSpPr>
          <p:nvPr/>
        </p:nvSpPr>
        <p:spPr bwMode="gray">
          <a:xfrm>
            <a:off x="480491" y="1415561"/>
            <a:ext cx="1756297" cy="1890347"/>
          </a:xfrm>
          <a:prstGeom prst="downArrowCallout">
            <a:avLst>
              <a:gd name="adj1" fmla="val 12204"/>
              <a:gd name="adj2" fmla="val 16810"/>
              <a:gd name="adj3" fmla="val 18255"/>
              <a:gd name="adj4" fmla="val 80611"/>
            </a:avLst>
          </a:prstGeom>
          <a:solidFill>
            <a:schemeClr val="tx2"/>
          </a:solidFill>
          <a:ln w="25400" algn="ctr">
            <a:solidFill>
              <a:schemeClr val="bg1"/>
            </a:solidFill>
            <a:miter lim="800000"/>
            <a:headEnd/>
            <a:tailEnd/>
          </a:ln>
        </p:spPr>
        <p:txBody>
          <a:bodyPr anchor="ctr" anchorCtr="1"/>
          <a:lstStyle/>
          <a:p>
            <a:pPr algn="ctr"/>
            <a:r>
              <a:rPr lang="en-US" sz="1000" b="1" dirty="0" smtClean="0">
                <a:solidFill>
                  <a:schemeClr val="bg1"/>
                </a:solidFill>
              </a:rPr>
              <a:t>Strategic</a:t>
            </a:r>
          </a:p>
          <a:p>
            <a:pPr algn="ctr"/>
            <a:r>
              <a:rPr lang="en-US" sz="1000" b="1" dirty="0" smtClean="0">
                <a:solidFill>
                  <a:schemeClr val="bg1"/>
                </a:solidFill>
              </a:rPr>
              <a:t> Cash Management</a:t>
            </a:r>
            <a:endParaRPr lang="en-US" sz="1000" b="1" dirty="0">
              <a:solidFill>
                <a:schemeClr val="bg1"/>
              </a:solidFill>
            </a:endParaRPr>
          </a:p>
        </p:txBody>
      </p:sp>
      <p:sp>
        <p:nvSpPr>
          <p:cNvPr id="26" name="Textplatzhalter 5"/>
          <p:cNvSpPr txBox="1">
            <a:spLocks/>
          </p:cNvSpPr>
          <p:nvPr/>
        </p:nvSpPr>
        <p:spPr>
          <a:xfrm>
            <a:off x="2461846" y="2989260"/>
            <a:ext cx="6955204" cy="1503363"/>
          </a:xfrm>
          <a:prstGeom prst="rect">
            <a:avLst/>
          </a:prstGeom>
          <a:solidFill>
            <a:schemeClr val="bg1"/>
          </a:solidFill>
          <a:ln>
            <a:solidFill>
              <a:schemeClr val="accent3"/>
            </a:solidFill>
          </a:ln>
        </p:spPr>
        <p:txBody>
          <a:bodyPr vert="horz" wrap="square" lIns="53975" tIns="53975" rIns="53975" bIns="53975" rtlCol="0" anchor="t" anchorCtr="0">
            <a:noAutofit/>
          </a:bodyPr>
          <a:lst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en-US" dirty="0"/>
              <a:t>Goal: Change the origin and use of capital to </a:t>
            </a:r>
            <a:r>
              <a:rPr lang="en-US" dirty="0" smtClean="0"/>
              <a:t>maximize </a:t>
            </a:r>
            <a:r>
              <a:rPr lang="en-US" dirty="0"/>
              <a:t>Free Cash Flow </a:t>
            </a:r>
          </a:p>
          <a:p>
            <a:pPr lvl="2"/>
            <a:r>
              <a:rPr lang="en-US" dirty="0"/>
              <a:t>Point of influence: Balance Sheet</a:t>
            </a:r>
          </a:p>
          <a:p>
            <a:pPr lvl="3"/>
            <a:r>
              <a:rPr lang="en-US" b="1" dirty="0"/>
              <a:t>Working Capital Management [see also </a:t>
            </a:r>
            <a:r>
              <a:rPr lang="en-US" b="1" dirty="0" smtClean="0"/>
              <a:t>workbook </a:t>
            </a:r>
            <a:r>
              <a:rPr lang="en-US" b="1" dirty="0"/>
              <a:t>Working Capital]</a:t>
            </a:r>
          </a:p>
          <a:p>
            <a:pPr lvl="3"/>
            <a:r>
              <a:rPr lang="en-US" dirty="0"/>
              <a:t>Investments </a:t>
            </a:r>
          </a:p>
          <a:p>
            <a:pPr lvl="3"/>
            <a:r>
              <a:rPr lang="en-US" dirty="0"/>
              <a:t>Non-Core Assets</a:t>
            </a:r>
          </a:p>
          <a:p>
            <a:pPr lvl="3"/>
            <a:r>
              <a:rPr lang="en-US" dirty="0"/>
              <a:t>Debt Restructuring</a:t>
            </a:r>
          </a:p>
          <a:p>
            <a:pPr lvl="3"/>
            <a:r>
              <a:rPr lang="en-US" dirty="0"/>
              <a:t>Pensions</a:t>
            </a:r>
          </a:p>
        </p:txBody>
      </p:sp>
      <p:sp>
        <p:nvSpPr>
          <p:cNvPr id="27" name="Textplatzhalter 5"/>
          <p:cNvSpPr txBox="1">
            <a:spLocks/>
          </p:cNvSpPr>
          <p:nvPr/>
        </p:nvSpPr>
        <p:spPr>
          <a:xfrm>
            <a:off x="2461846" y="4556120"/>
            <a:ext cx="6955204" cy="1465268"/>
          </a:xfrm>
          <a:prstGeom prst="rect">
            <a:avLst/>
          </a:prstGeom>
          <a:solidFill>
            <a:schemeClr val="bg1"/>
          </a:solidFill>
          <a:ln>
            <a:solidFill>
              <a:schemeClr val="accent1"/>
            </a:solidFill>
          </a:ln>
        </p:spPr>
        <p:txBody>
          <a:bodyPr vert="horz" wrap="square" lIns="53975" tIns="53975" rIns="53975" bIns="53975" rtlCol="0" anchor="t" anchorCtr="0">
            <a:noAutofit/>
          </a:bodyPr>
          <a:lst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r>
              <a:rPr lang="en-US" dirty="0"/>
              <a:t>Goal: Increase the short term payment capability of the company</a:t>
            </a:r>
          </a:p>
          <a:p>
            <a:pPr lvl="2"/>
            <a:r>
              <a:rPr lang="en-US" dirty="0"/>
              <a:t>Point of influence: Treasury </a:t>
            </a:r>
          </a:p>
          <a:p>
            <a:pPr lvl="3"/>
            <a:r>
              <a:rPr lang="en-US" b="1" dirty="0"/>
              <a:t>Cash Forecast [see also 13-W-Cash-Forecast Excel tool]</a:t>
            </a:r>
          </a:p>
          <a:p>
            <a:pPr lvl="3"/>
            <a:r>
              <a:rPr lang="en-US" dirty="0"/>
              <a:t>Cash Disposition</a:t>
            </a:r>
          </a:p>
          <a:p>
            <a:pPr lvl="3"/>
            <a:r>
              <a:rPr lang="en-US" dirty="0"/>
              <a:t>Cash Control</a:t>
            </a:r>
          </a:p>
        </p:txBody>
      </p:sp>
    </p:spTree>
    <p:extLst>
      <p:ext uri="{BB962C8B-B14F-4D97-AF65-F5344CB8AC3E}">
        <p14:creationId xmlns:p14="http://schemas.microsoft.com/office/powerpoint/2010/main" val="1013763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0"/>
          </p:nvPr>
        </p:nvSpPr>
        <p:spPr>
          <a:xfrm>
            <a:off x="2233246" y="1422399"/>
            <a:ext cx="7183804" cy="517467"/>
          </a:xfrm>
          <a:solidFill>
            <a:schemeClr val="bg1"/>
          </a:solidFill>
          <a:ln>
            <a:solidFill>
              <a:schemeClr val="accent4"/>
            </a:solidFill>
          </a:ln>
        </p:spPr>
        <p:txBody>
          <a:bodyPr wrap="square" lIns="53975" tIns="53975" rIns="53975" bIns="53975" anchor="ctr">
            <a:noAutofit/>
          </a:bodyPr>
          <a:lstStyle/>
          <a:p>
            <a:pPr lvl="2">
              <a:buClr>
                <a:schemeClr val="tx1"/>
              </a:buClr>
            </a:pPr>
            <a:r>
              <a:rPr lang="en-US" dirty="0"/>
              <a:t>Activities directly or indirectly increasing the short term payment capability of the company</a:t>
            </a:r>
          </a:p>
          <a:p>
            <a:pPr lvl="2">
              <a:buClr>
                <a:schemeClr val="tx1"/>
              </a:buClr>
            </a:pPr>
            <a:r>
              <a:rPr lang="en-US" dirty="0"/>
              <a:t>The main constraint of these activities is to manage cash in the way that maximizes the profitability of the business</a:t>
            </a:r>
          </a:p>
        </p:txBody>
      </p:sp>
      <p:sp>
        <p:nvSpPr>
          <p:cNvPr id="5" name="Titel 4"/>
          <p:cNvSpPr>
            <a:spLocks noGrp="1"/>
          </p:cNvSpPr>
          <p:nvPr>
            <p:ph type="title"/>
          </p:nvPr>
        </p:nvSpPr>
        <p:spPr/>
        <p:txBody>
          <a:bodyPr/>
          <a:lstStyle/>
          <a:p>
            <a:r>
              <a:rPr lang="en-US" dirty="0"/>
              <a:t>Definitions </a:t>
            </a:r>
            <a:r>
              <a:rPr lang="en-US" dirty="0" smtClean="0"/>
              <a:t>(2/5</a:t>
            </a:r>
            <a:r>
              <a:rPr lang="en-US" dirty="0"/>
              <a:t>) – </a:t>
            </a:r>
            <a:r>
              <a:rPr lang="en-US" dirty="0" smtClean="0"/>
              <a:t>Operational Cash </a:t>
            </a:r>
            <a:r>
              <a:rPr lang="en-US" dirty="0"/>
              <a:t>Management </a:t>
            </a:r>
          </a:p>
        </p:txBody>
      </p:sp>
      <p:sp>
        <p:nvSpPr>
          <p:cNvPr id="24" name="Textplatzhalter 23"/>
          <p:cNvSpPr>
            <a:spLocks noGrp="1"/>
          </p:cNvSpPr>
          <p:nvPr>
            <p:ph type="body" sz="quarter" idx="11"/>
          </p:nvPr>
        </p:nvSpPr>
        <p:spPr/>
        <p:txBody>
          <a:bodyPr/>
          <a:lstStyle/>
          <a:p>
            <a:r>
              <a:rPr lang="en-US" dirty="0"/>
              <a:t>Cash </a:t>
            </a:r>
            <a:r>
              <a:rPr lang="en-US" dirty="0" smtClean="0"/>
              <a:t>Management</a:t>
            </a:r>
            <a:endParaRPr lang="en-US" dirty="0"/>
          </a:p>
        </p:txBody>
      </p:sp>
      <p:grpSp>
        <p:nvGrpSpPr>
          <p:cNvPr id="28" name="Gruppieren 27"/>
          <p:cNvGrpSpPr>
            <a:grpSpLocks noChangeAspect="1"/>
          </p:cNvGrpSpPr>
          <p:nvPr/>
        </p:nvGrpSpPr>
        <p:grpSpPr>
          <a:xfrm>
            <a:off x="4007632" y="2299911"/>
            <a:ext cx="1889125" cy="2035810"/>
            <a:chOff x="7478638" y="1357660"/>
            <a:chExt cx="1349375" cy="1454150"/>
          </a:xfrm>
        </p:grpSpPr>
        <p:sp>
          <p:nvSpPr>
            <p:cNvPr id="29" name="Freeform 145"/>
            <p:cNvSpPr>
              <a:spLocks/>
            </p:cNvSpPr>
            <p:nvPr/>
          </p:nvSpPr>
          <p:spPr bwMode="gray">
            <a:xfrm>
              <a:off x="7478638" y="1357660"/>
              <a:ext cx="839788" cy="1011237"/>
            </a:xfrm>
            <a:custGeom>
              <a:avLst/>
              <a:gdLst>
                <a:gd name="T0" fmla="*/ 2147483647 w 365"/>
                <a:gd name="T1" fmla="*/ 2147483647 h 437"/>
                <a:gd name="T2" fmla="*/ 2147483647 w 365"/>
                <a:gd name="T3" fmla="*/ 2147483647 h 437"/>
                <a:gd name="T4" fmla="*/ 2147483647 w 365"/>
                <a:gd name="T5" fmla="*/ 0 h 437"/>
                <a:gd name="T6" fmla="*/ 2147483647 w 365"/>
                <a:gd name="T7" fmla="*/ 2147483647 h 437"/>
                <a:gd name="T8" fmla="*/ 0 w 365"/>
                <a:gd name="T9" fmla="*/ 2147483647 h 437"/>
                <a:gd name="T10" fmla="*/ 2147483647 w 365"/>
                <a:gd name="T11" fmla="*/ 2147483647 h 437"/>
                <a:gd name="T12" fmla="*/ 2147483647 w 365"/>
                <a:gd name="T13" fmla="*/ 2147483647 h 437"/>
                <a:gd name="T14" fmla="*/ 2147483647 w 365"/>
                <a:gd name="T15" fmla="*/ 2147483647 h 437"/>
                <a:gd name="T16" fmla="*/ 2147483647 w 365"/>
                <a:gd name="T17" fmla="*/ 2147483647 h 437"/>
                <a:gd name="T18" fmla="*/ 2147483647 w 365"/>
                <a:gd name="T19" fmla="*/ 2147483647 h 437"/>
                <a:gd name="T20" fmla="*/ 2147483647 w 365"/>
                <a:gd name="T21" fmla="*/ 2147483647 h 437"/>
                <a:gd name="T22" fmla="*/ 2147483647 w 365"/>
                <a:gd name="T23" fmla="*/ 2147483647 h 437"/>
                <a:gd name="T24" fmla="*/ 2147483647 w 365"/>
                <a:gd name="T25" fmla="*/ 2147483647 h 437"/>
                <a:gd name="T26" fmla="*/ 2147483647 w 365"/>
                <a:gd name="T27" fmla="*/ 2147483647 h 437"/>
                <a:gd name="T28" fmla="*/ 2147483647 w 365"/>
                <a:gd name="T29" fmla="*/ 2147483647 h 43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65"/>
                <a:gd name="T46" fmla="*/ 0 h 437"/>
                <a:gd name="T47" fmla="*/ 365 w 365"/>
                <a:gd name="T48" fmla="*/ 437 h 43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65" h="437">
                  <a:moveTo>
                    <a:pt x="322" y="44"/>
                  </a:moveTo>
                  <a:cubicBezTo>
                    <a:pt x="304" y="22"/>
                    <a:pt x="304" y="22"/>
                    <a:pt x="304" y="22"/>
                  </a:cubicBezTo>
                  <a:cubicBezTo>
                    <a:pt x="286" y="0"/>
                    <a:pt x="286" y="0"/>
                    <a:pt x="286" y="0"/>
                  </a:cubicBezTo>
                  <a:cubicBezTo>
                    <a:pt x="286" y="43"/>
                    <a:pt x="286" y="43"/>
                    <a:pt x="286" y="43"/>
                  </a:cubicBezTo>
                  <a:cubicBezTo>
                    <a:pt x="127" y="46"/>
                    <a:pt x="0" y="176"/>
                    <a:pt x="0" y="335"/>
                  </a:cubicBezTo>
                  <a:cubicBezTo>
                    <a:pt x="0" y="371"/>
                    <a:pt x="6" y="405"/>
                    <a:pt x="18" y="437"/>
                  </a:cubicBezTo>
                  <a:cubicBezTo>
                    <a:pt x="40" y="377"/>
                    <a:pt x="40" y="377"/>
                    <a:pt x="40" y="377"/>
                  </a:cubicBezTo>
                  <a:cubicBezTo>
                    <a:pt x="115" y="389"/>
                    <a:pt x="115" y="389"/>
                    <a:pt x="115" y="389"/>
                  </a:cubicBezTo>
                  <a:cubicBezTo>
                    <a:pt x="100" y="342"/>
                    <a:pt x="105" y="289"/>
                    <a:pt x="132" y="242"/>
                  </a:cubicBezTo>
                  <a:cubicBezTo>
                    <a:pt x="165" y="185"/>
                    <a:pt x="224" y="152"/>
                    <a:pt x="286" y="149"/>
                  </a:cubicBezTo>
                  <a:cubicBezTo>
                    <a:pt x="286" y="191"/>
                    <a:pt x="286" y="191"/>
                    <a:pt x="286" y="191"/>
                  </a:cubicBezTo>
                  <a:cubicBezTo>
                    <a:pt x="304" y="169"/>
                    <a:pt x="304" y="169"/>
                    <a:pt x="304" y="169"/>
                  </a:cubicBezTo>
                  <a:cubicBezTo>
                    <a:pt x="319" y="151"/>
                    <a:pt x="319" y="151"/>
                    <a:pt x="319" y="151"/>
                  </a:cubicBezTo>
                  <a:cubicBezTo>
                    <a:pt x="365" y="96"/>
                    <a:pt x="365" y="96"/>
                    <a:pt x="365" y="96"/>
                  </a:cubicBezTo>
                  <a:lnTo>
                    <a:pt x="322" y="44"/>
                  </a:lnTo>
                  <a:close/>
                </a:path>
              </a:pathLst>
            </a:custGeom>
            <a:solidFill>
              <a:schemeClr val="tx2"/>
            </a:solidFill>
            <a:ln w="9525">
              <a:solidFill>
                <a:schemeClr val="bg1"/>
              </a:solidFill>
              <a:round/>
              <a:headEnd/>
              <a:tailEnd/>
            </a:ln>
          </p:spPr>
          <p:txBody>
            <a:bodyPr/>
            <a:lstStyle/>
            <a:p>
              <a:endParaRPr lang="en-US" sz="900" dirty="0"/>
            </a:p>
          </p:txBody>
        </p:sp>
        <p:sp>
          <p:nvSpPr>
            <p:cNvPr id="30" name="Freeform 146"/>
            <p:cNvSpPr>
              <a:spLocks/>
            </p:cNvSpPr>
            <p:nvPr/>
          </p:nvSpPr>
          <p:spPr bwMode="gray">
            <a:xfrm>
              <a:off x="7492926" y="2265710"/>
              <a:ext cx="1177925" cy="546100"/>
            </a:xfrm>
            <a:custGeom>
              <a:avLst/>
              <a:gdLst>
                <a:gd name="T0" fmla="*/ 2147483647 w 512"/>
                <a:gd name="T1" fmla="*/ 2147483647 h 236"/>
                <a:gd name="T2" fmla="*/ 2147483647 w 512"/>
                <a:gd name="T3" fmla="*/ 2147483647 h 236"/>
                <a:gd name="T4" fmla="*/ 2147483647 w 512"/>
                <a:gd name="T5" fmla="*/ 2147483647 h 236"/>
                <a:gd name="T6" fmla="*/ 2147483647 w 512"/>
                <a:gd name="T7" fmla="*/ 2147483647 h 236"/>
                <a:gd name="T8" fmla="*/ 2147483647 w 512"/>
                <a:gd name="T9" fmla="*/ 2147483647 h 236"/>
                <a:gd name="T10" fmla="*/ 2147483647 w 512"/>
                <a:gd name="T11" fmla="*/ 2147483647 h 236"/>
                <a:gd name="T12" fmla="*/ 2147483647 w 512"/>
                <a:gd name="T13" fmla="*/ 2147483647 h 236"/>
                <a:gd name="T14" fmla="*/ 2147483647 w 512"/>
                <a:gd name="T15" fmla="*/ 0 h 236"/>
                <a:gd name="T16" fmla="*/ 2147483647 w 512"/>
                <a:gd name="T17" fmla="*/ 2147483647 h 236"/>
                <a:gd name="T18" fmla="*/ 2147483647 w 512"/>
                <a:gd name="T19" fmla="*/ 2147483647 h 236"/>
                <a:gd name="T20" fmla="*/ 0 w 512"/>
                <a:gd name="T21" fmla="*/ 2147483647 h 236"/>
                <a:gd name="T22" fmla="*/ 2147483647 w 512"/>
                <a:gd name="T23" fmla="*/ 2147483647 h 236"/>
                <a:gd name="T24" fmla="*/ 2147483647 w 512"/>
                <a:gd name="T25" fmla="*/ 2147483647 h 236"/>
                <a:gd name="T26" fmla="*/ 2147483647 w 512"/>
                <a:gd name="T27" fmla="*/ 2147483647 h 236"/>
                <a:gd name="T28" fmla="*/ 2147483647 w 512"/>
                <a:gd name="T29" fmla="*/ 2147483647 h 2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12"/>
                <a:gd name="T46" fmla="*/ 0 h 236"/>
                <a:gd name="T47" fmla="*/ 512 w 512"/>
                <a:gd name="T48" fmla="*/ 236 h 2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12" h="236">
                  <a:moveTo>
                    <a:pt x="449" y="141"/>
                  </a:moveTo>
                  <a:cubicBezTo>
                    <a:pt x="422" y="70"/>
                    <a:pt x="422" y="70"/>
                    <a:pt x="422" y="70"/>
                  </a:cubicBezTo>
                  <a:cubicBezTo>
                    <a:pt x="365" y="132"/>
                    <a:pt x="270" y="148"/>
                    <a:pt x="194" y="104"/>
                  </a:cubicBezTo>
                  <a:cubicBezTo>
                    <a:pt x="166" y="89"/>
                    <a:pt x="145" y="67"/>
                    <a:pt x="129" y="42"/>
                  </a:cubicBezTo>
                  <a:cubicBezTo>
                    <a:pt x="165" y="21"/>
                    <a:pt x="165" y="21"/>
                    <a:pt x="165" y="21"/>
                  </a:cubicBezTo>
                  <a:cubicBezTo>
                    <a:pt x="137" y="16"/>
                    <a:pt x="137" y="16"/>
                    <a:pt x="137" y="16"/>
                  </a:cubicBezTo>
                  <a:cubicBezTo>
                    <a:pt x="114" y="12"/>
                    <a:pt x="114" y="12"/>
                    <a:pt x="114" y="12"/>
                  </a:cubicBezTo>
                  <a:cubicBezTo>
                    <a:pt x="43" y="0"/>
                    <a:pt x="43" y="0"/>
                    <a:pt x="43" y="0"/>
                  </a:cubicBezTo>
                  <a:cubicBezTo>
                    <a:pt x="20" y="64"/>
                    <a:pt x="20" y="64"/>
                    <a:pt x="20" y="64"/>
                  </a:cubicBezTo>
                  <a:cubicBezTo>
                    <a:pt x="10" y="90"/>
                    <a:pt x="10" y="90"/>
                    <a:pt x="10" y="90"/>
                  </a:cubicBezTo>
                  <a:cubicBezTo>
                    <a:pt x="0" y="116"/>
                    <a:pt x="0" y="116"/>
                    <a:pt x="0" y="116"/>
                  </a:cubicBezTo>
                  <a:cubicBezTo>
                    <a:pt x="36" y="96"/>
                    <a:pt x="36" y="96"/>
                    <a:pt x="36" y="96"/>
                  </a:cubicBezTo>
                  <a:cubicBezTo>
                    <a:pt x="88" y="180"/>
                    <a:pt x="181" y="236"/>
                    <a:pt x="287" y="236"/>
                  </a:cubicBezTo>
                  <a:cubicBezTo>
                    <a:pt x="377" y="236"/>
                    <a:pt x="458" y="195"/>
                    <a:pt x="512" y="130"/>
                  </a:cubicBezTo>
                  <a:lnTo>
                    <a:pt x="449" y="141"/>
                  </a:lnTo>
                  <a:close/>
                </a:path>
              </a:pathLst>
            </a:custGeom>
            <a:solidFill>
              <a:schemeClr val="accent1"/>
            </a:solidFill>
            <a:ln w="9525">
              <a:solidFill>
                <a:schemeClr val="bg1"/>
              </a:solidFill>
              <a:round/>
              <a:headEnd/>
              <a:tailEnd/>
            </a:ln>
          </p:spPr>
          <p:txBody>
            <a:bodyPr/>
            <a:lstStyle/>
            <a:p>
              <a:endParaRPr lang="en-US" sz="900" dirty="0"/>
            </a:p>
          </p:txBody>
        </p:sp>
        <p:sp>
          <p:nvSpPr>
            <p:cNvPr id="31" name="Freeform 147"/>
            <p:cNvSpPr>
              <a:spLocks/>
            </p:cNvSpPr>
            <p:nvPr/>
          </p:nvSpPr>
          <p:spPr bwMode="gray">
            <a:xfrm>
              <a:off x="8246988" y="1467197"/>
              <a:ext cx="581025" cy="1087438"/>
            </a:xfrm>
            <a:custGeom>
              <a:avLst/>
              <a:gdLst>
                <a:gd name="T0" fmla="*/ 2147483647 w 252"/>
                <a:gd name="T1" fmla="*/ 2147483647 h 470"/>
                <a:gd name="T2" fmla="*/ 2147483647 w 252"/>
                <a:gd name="T3" fmla="*/ 2147483647 h 470"/>
                <a:gd name="T4" fmla="*/ 2147483647 w 252"/>
                <a:gd name="T5" fmla="*/ 0 h 470"/>
                <a:gd name="T6" fmla="*/ 2147483647 w 252"/>
                <a:gd name="T7" fmla="*/ 2147483647 h 470"/>
                <a:gd name="T8" fmla="*/ 0 w 252"/>
                <a:gd name="T9" fmla="*/ 2147483647 h 470"/>
                <a:gd name="T10" fmla="*/ 2147483647 w 252"/>
                <a:gd name="T11" fmla="*/ 2147483647 h 470"/>
                <a:gd name="T12" fmla="*/ 2147483647 w 252"/>
                <a:gd name="T13" fmla="*/ 2147483647 h 470"/>
                <a:gd name="T14" fmla="*/ 2147483647 w 252"/>
                <a:gd name="T15" fmla="*/ 2147483647 h 470"/>
                <a:gd name="T16" fmla="*/ 2147483647 w 252"/>
                <a:gd name="T17" fmla="*/ 2147483647 h 470"/>
                <a:gd name="T18" fmla="*/ 2147483647 w 252"/>
                <a:gd name="T19" fmla="*/ 2147483647 h 470"/>
                <a:gd name="T20" fmla="*/ 2147483647 w 252"/>
                <a:gd name="T21" fmla="*/ 2147483647 h 470"/>
                <a:gd name="T22" fmla="*/ 2147483647 w 252"/>
                <a:gd name="T23" fmla="*/ 2147483647 h 470"/>
                <a:gd name="T24" fmla="*/ 2147483647 w 252"/>
                <a:gd name="T25" fmla="*/ 2147483647 h 470"/>
                <a:gd name="T26" fmla="*/ 2147483647 w 252"/>
                <a:gd name="T27" fmla="*/ 2147483647 h 470"/>
                <a:gd name="T28" fmla="*/ 2147483647 w 252"/>
                <a:gd name="T29" fmla="*/ 2147483647 h 47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52"/>
                <a:gd name="T46" fmla="*/ 0 h 470"/>
                <a:gd name="T47" fmla="*/ 252 w 252"/>
                <a:gd name="T48" fmla="*/ 470 h 47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52" h="470">
                  <a:moveTo>
                    <a:pt x="216" y="429"/>
                  </a:moveTo>
                  <a:cubicBezTo>
                    <a:pt x="238" y="387"/>
                    <a:pt x="251" y="339"/>
                    <a:pt x="251" y="288"/>
                  </a:cubicBezTo>
                  <a:cubicBezTo>
                    <a:pt x="251" y="144"/>
                    <a:pt x="146" y="23"/>
                    <a:pt x="8" y="0"/>
                  </a:cubicBezTo>
                  <a:cubicBezTo>
                    <a:pt x="49" y="49"/>
                    <a:pt x="49" y="49"/>
                    <a:pt x="49" y="49"/>
                  </a:cubicBezTo>
                  <a:cubicBezTo>
                    <a:pt x="0" y="107"/>
                    <a:pt x="0" y="107"/>
                    <a:pt x="0" y="107"/>
                  </a:cubicBezTo>
                  <a:cubicBezTo>
                    <a:pt x="18" y="111"/>
                    <a:pt x="35" y="118"/>
                    <a:pt x="52" y="127"/>
                  </a:cubicBezTo>
                  <a:cubicBezTo>
                    <a:pt x="139" y="177"/>
                    <a:pt x="170" y="287"/>
                    <a:pt x="123" y="375"/>
                  </a:cubicBezTo>
                  <a:cubicBezTo>
                    <a:pt x="87" y="354"/>
                    <a:pt x="87" y="354"/>
                    <a:pt x="87" y="354"/>
                  </a:cubicBezTo>
                  <a:cubicBezTo>
                    <a:pt x="97" y="381"/>
                    <a:pt x="97" y="381"/>
                    <a:pt x="97" y="381"/>
                  </a:cubicBezTo>
                  <a:cubicBezTo>
                    <a:pt x="105" y="403"/>
                    <a:pt x="105" y="403"/>
                    <a:pt x="105" y="403"/>
                  </a:cubicBezTo>
                  <a:cubicBezTo>
                    <a:pt x="130" y="470"/>
                    <a:pt x="130" y="470"/>
                    <a:pt x="130" y="470"/>
                  </a:cubicBezTo>
                  <a:cubicBezTo>
                    <a:pt x="197" y="459"/>
                    <a:pt x="197" y="459"/>
                    <a:pt x="197" y="459"/>
                  </a:cubicBezTo>
                  <a:cubicBezTo>
                    <a:pt x="224" y="454"/>
                    <a:pt x="224" y="454"/>
                    <a:pt x="224" y="454"/>
                  </a:cubicBezTo>
                  <a:cubicBezTo>
                    <a:pt x="252" y="450"/>
                    <a:pt x="252" y="450"/>
                    <a:pt x="252" y="450"/>
                  </a:cubicBezTo>
                  <a:lnTo>
                    <a:pt x="216" y="429"/>
                  </a:lnTo>
                  <a:close/>
                </a:path>
              </a:pathLst>
            </a:custGeom>
            <a:solidFill>
              <a:srgbClr val="005EB8"/>
            </a:solidFill>
            <a:ln w="9525">
              <a:solidFill>
                <a:schemeClr val="bg1"/>
              </a:solidFill>
              <a:round/>
              <a:headEnd/>
              <a:tailEnd/>
            </a:ln>
          </p:spPr>
          <p:txBody>
            <a:bodyPr/>
            <a:lstStyle/>
            <a:p>
              <a:endParaRPr lang="en-US" sz="900" dirty="0"/>
            </a:p>
          </p:txBody>
        </p:sp>
      </p:grpSp>
      <p:sp>
        <p:nvSpPr>
          <p:cNvPr id="32" name="Text Box 44"/>
          <p:cNvSpPr txBox="1">
            <a:spLocks noChangeArrowheads="1"/>
          </p:cNvSpPr>
          <p:nvPr/>
        </p:nvSpPr>
        <p:spPr bwMode="auto">
          <a:xfrm>
            <a:off x="1164624" y="2822432"/>
            <a:ext cx="2311400" cy="233014"/>
          </a:xfrm>
          <a:prstGeom prst="rect">
            <a:avLst/>
          </a:prstGeom>
          <a:noFill/>
          <a:ln w="9525">
            <a:noFill/>
            <a:miter lim="800000"/>
            <a:headEnd/>
            <a:tailEnd/>
          </a:ln>
        </p:spPr>
        <p:txBody>
          <a:bodyPr lIns="90000" tIns="46800" rIns="90000" bIns="46800" anchor="ctr">
            <a:spAutoFit/>
          </a:bodyPr>
          <a:lstStyle/>
          <a:p>
            <a:pPr defTabSz="801688">
              <a:spcBef>
                <a:spcPct val="20000"/>
              </a:spcBef>
            </a:pPr>
            <a:r>
              <a:rPr lang="en-US" sz="900" b="1" dirty="0" smtClean="0">
                <a:solidFill>
                  <a:srgbClr val="00338D"/>
                </a:solidFill>
              </a:rPr>
              <a:t>Cash Forecast </a:t>
            </a:r>
          </a:p>
        </p:txBody>
      </p:sp>
      <p:sp>
        <p:nvSpPr>
          <p:cNvPr id="33" name="Line 40"/>
          <p:cNvSpPr>
            <a:spLocks noChangeShapeType="1"/>
          </p:cNvSpPr>
          <p:nvPr/>
        </p:nvSpPr>
        <p:spPr bwMode="auto">
          <a:xfrm flipH="1">
            <a:off x="1164624" y="2775248"/>
            <a:ext cx="2874962" cy="0"/>
          </a:xfrm>
          <a:prstGeom prst="line">
            <a:avLst/>
          </a:prstGeom>
          <a:noFill/>
          <a:ln w="9525">
            <a:solidFill>
              <a:srgbClr val="00338D"/>
            </a:solidFill>
            <a:round/>
            <a:headEnd/>
            <a:tailEnd/>
          </a:ln>
        </p:spPr>
        <p:txBody>
          <a:bodyPr/>
          <a:lstStyle/>
          <a:p>
            <a:endParaRPr lang="en-US" sz="900" dirty="0"/>
          </a:p>
        </p:txBody>
      </p:sp>
      <p:sp>
        <p:nvSpPr>
          <p:cNvPr id="34" name="Text Box 45"/>
          <p:cNvSpPr txBox="1">
            <a:spLocks noChangeArrowheads="1"/>
          </p:cNvSpPr>
          <p:nvPr/>
        </p:nvSpPr>
        <p:spPr bwMode="auto">
          <a:xfrm>
            <a:off x="1164623" y="3075960"/>
            <a:ext cx="2895211" cy="1782415"/>
          </a:xfrm>
          <a:prstGeom prst="rect">
            <a:avLst/>
          </a:prstGeom>
          <a:noFill/>
          <a:ln w="9525" algn="ctr">
            <a:noFill/>
            <a:miter lim="800000"/>
            <a:headEnd/>
            <a:tailEnd/>
          </a:ln>
        </p:spPr>
        <p:txBody>
          <a:bodyPr wrap="square" lIns="90000" tIns="46800" rIns="90000" bIns="46800"/>
          <a:lstStyle/>
          <a:p>
            <a:pPr marL="216000" lvl="2" indent="-216000">
              <a:spcAft>
                <a:spcPts val="600"/>
              </a:spcAft>
              <a:buClr>
                <a:schemeClr val="tx1"/>
              </a:buClr>
              <a:buSzPct val="100000"/>
              <a:buFont typeface="Arial" panose="020B0604020202020204" pitchFamily="34" charset="0"/>
              <a:buChar char="—"/>
              <a:defRPr/>
            </a:pPr>
            <a:r>
              <a:rPr lang="en-US" sz="900" dirty="0" smtClean="0"/>
              <a:t>The main purpose of a Cash Forecast is the control and sustainment of liquidity (solvency)</a:t>
            </a:r>
          </a:p>
          <a:p>
            <a:pPr marL="216000" lvl="2" indent="-216000">
              <a:spcAft>
                <a:spcPts val="600"/>
              </a:spcAft>
              <a:buClr>
                <a:schemeClr val="tx1"/>
              </a:buClr>
              <a:buSzPct val="100000"/>
              <a:buFont typeface="Arial" panose="020B0604020202020204" pitchFamily="34" charset="0"/>
              <a:buChar char="—"/>
              <a:defRPr/>
            </a:pPr>
            <a:r>
              <a:rPr lang="en-US" sz="900" dirty="0" smtClean="0"/>
              <a:t>The focus of the Forecast as well as measures to secure liquidity is short term (generally 13 weeks)</a:t>
            </a:r>
            <a:endParaRPr lang="en-US" sz="900" dirty="0"/>
          </a:p>
        </p:txBody>
      </p:sp>
      <p:sp>
        <p:nvSpPr>
          <p:cNvPr id="35" name="Text Box 6"/>
          <p:cNvSpPr txBox="1">
            <a:spLocks noChangeArrowheads="1"/>
          </p:cNvSpPr>
          <p:nvPr/>
        </p:nvSpPr>
        <p:spPr bwMode="auto">
          <a:xfrm>
            <a:off x="6560684" y="2812640"/>
            <a:ext cx="2236787" cy="233014"/>
          </a:xfrm>
          <a:prstGeom prst="rect">
            <a:avLst/>
          </a:prstGeom>
          <a:noFill/>
          <a:ln w="9525" algn="ctr">
            <a:noFill/>
            <a:miter lim="800000"/>
            <a:headEnd/>
            <a:tailEnd/>
          </a:ln>
        </p:spPr>
        <p:txBody>
          <a:bodyPr lIns="90000" tIns="46800" rIns="90000" bIns="46800" anchor="ctr">
            <a:spAutoFit/>
          </a:bodyPr>
          <a:lstStyle/>
          <a:p>
            <a:pPr algn="r" defTabSz="801688">
              <a:spcBef>
                <a:spcPct val="20000"/>
              </a:spcBef>
            </a:pPr>
            <a:r>
              <a:rPr lang="en-US" sz="900" b="1" dirty="0" smtClean="0">
                <a:solidFill>
                  <a:srgbClr val="005EB8"/>
                </a:solidFill>
              </a:rPr>
              <a:t>Cash Disposition</a:t>
            </a:r>
          </a:p>
        </p:txBody>
      </p:sp>
      <p:sp>
        <p:nvSpPr>
          <p:cNvPr id="36" name="Text Box 8"/>
          <p:cNvSpPr txBox="1">
            <a:spLocks noChangeArrowheads="1"/>
          </p:cNvSpPr>
          <p:nvPr/>
        </p:nvSpPr>
        <p:spPr bwMode="auto">
          <a:xfrm>
            <a:off x="5940963" y="3075960"/>
            <a:ext cx="2880940" cy="863955"/>
          </a:xfrm>
          <a:prstGeom prst="rect">
            <a:avLst/>
          </a:prstGeom>
          <a:noFill/>
          <a:ln w="9525">
            <a:noFill/>
            <a:miter lim="800000"/>
            <a:headEnd/>
            <a:tailEnd/>
          </a:ln>
        </p:spPr>
        <p:txBody>
          <a:bodyPr wrap="square" lIns="90000" tIns="46800" rIns="90000" bIns="46800">
            <a:spAutoFit/>
          </a:bodyPr>
          <a:lstStyle/>
          <a:p>
            <a:pPr marL="216000" lvl="2" indent="-216000">
              <a:spcAft>
                <a:spcPts val="600"/>
              </a:spcAft>
              <a:buClr>
                <a:schemeClr val="tx1"/>
              </a:buClr>
              <a:buSzPct val="100000"/>
              <a:buFont typeface="Arial" panose="020B0604020202020204" pitchFamily="34" charset="0"/>
              <a:buChar char="—"/>
              <a:defRPr/>
            </a:pPr>
            <a:r>
              <a:rPr lang="en-US" sz="900" dirty="0" smtClean="0"/>
              <a:t>Cash disposition is the core of Cash Management </a:t>
            </a:r>
          </a:p>
          <a:p>
            <a:pPr marL="216000" lvl="2" indent="-216000">
              <a:spcAft>
                <a:spcPts val="600"/>
              </a:spcAft>
              <a:buClr>
                <a:schemeClr val="tx1"/>
              </a:buClr>
              <a:buSzPct val="100000"/>
              <a:buFont typeface="Arial" panose="020B0604020202020204" pitchFamily="34" charset="0"/>
              <a:buChar char="—"/>
              <a:defRPr/>
            </a:pPr>
            <a:r>
              <a:rPr lang="en-US" sz="900" dirty="0" smtClean="0"/>
              <a:t>It covers the regulation of the cash outs as well as feedback loop to Cash Forecast and Cash Control</a:t>
            </a:r>
            <a:endParaRPr lang="en-US" sz="900" dirty="0"/>
          </a:p>
        </p:txBody>
      </p:sp>
      <p:sp>
        <p:nvSpPr>
          <p:cNvPr id="37" name="Line 41"/>
          <p:cNvSpPr>
            <a:spLocks noChangeShapeType="1"/>
          </p:cNvSpPr>
          <p:nvPr/>
        </p:nvSpPr>
        <p:spPr bwMode="auto">
          <a:xfrm flipH="1">
            <a:off x="5908221" y="2778335"/>
            <a:ext cx="2889250" cy="0"/>
          </a:xfrm>
          <a:prstGeom prst="line">
            <a:avLst/>
          </a:prstGeom>
          <a:noFill/>
          <a:ln w="9525">
            <a:solidFill>
              <a:srgbClr val="005EB8"/>
            </a:solidFill>
            <a:round/>
            <a:headEnd/>
            <a:tailEnd/>
          </a:ln>
        </p:spPr>
        <p:txBody>
          <a:bodyPr/>
          <a:lstStyle/>
          <a:p>
            <a:endParaRPr lang="en-US" sz="900" dirty="0">
              <a:solidFill>
                <a:srgbClr val="005EB8"/>
              </a:solidFill>
            </a:endParaRPr>
          </a:p>
        </p:txBody>
      </p:sp>
      <p:sp>
        <p:nvSpPr>
          <p:cNvPr id="38" name="Text Box 6"/>
          <p:cNvSpPr txBox="1">
            <a:spLocks noChangeArrowheads="1"/>
          </p:cNvSpPr>
          <p:nvPr/>
        </p:nvSpPr>
        <p:spPr bwMode="auto">
          <a:xfrm>
            <a:off x="3858189" y="4472265"/>
            <a:ext cx="2236787" cy="233014"/>
          </a:xfrm>
          <a:prstGeom prst="rect">
            <a:avLst/>
          </a:prstGeom>
          <a:noFill/>
          <a:ln w="9525" algn="ctr">
            <a:noFill/>
            <a:miter lim="800000"/>
            <a:headEnd/>
            <a:tailEnd/>
          </a:ln>
        </p:spPr>
        <p:txBody>
          <a:bodyPr lIns="90000" tIns="46800" rIns="90000" bIns="46800" anchor="ctr">
            <a:spAutoFit/>
          </a:bodyPr>
          <a:lstStyle/>
          <a:p>
            <a:pPr algn="ctr" defTabSz="801688">
              <a:spcBef>
                <a:spcPct val="20000"/>
              </a:spcBef>
            </a:pPr>
            <a:r>
              <a:rPr lang="en-US" sz="900" b="1" dirty="0" smtClean="0">
                <a:solidFill>
                  <a:schemeClr val="accent1"/>
                </a:solidFill>
              </a:rPr>
              <a:t>Cash Control</a:t>
            </a:r>
          </a:p>
        </p:txBody>
      </p:sp>
      <p:sp>
        <p:nvSpPr>
          <p:cNvPr id="39" name="Text Box 8"/>
          <p:cNvSpPr txBox="1">
            <a:spLocks noChangeArrowheads="1"/>
          </p:cNvSpPr>
          <p:nvPr/>
        </p:nvSpPr>
        <p:spPr bwMode="auto">
          <a:xfrm>
            <a:off x="3566101" y="4668592"/>
            <a:ext cx="2846792" cy="1002455"/>
          </a:xfrm>
          <a:prstGeom prst="rect">
            <a:avLst/>
          </a:prstGeom>
          <a:noFill/>
          <a:ln w="9525">
            <a:noFill/>
            <a:miter lim="800000"/>
            <a:headEnd/>
            <a:tailEnd/>
          </a:ln>
        </p:spPr>
        <p:txBody>
          <a:bodyPr wrap="square" lIns="90000" tIns="46800" rIns="90000" bIns="46800">
            <a:spAutoFit/>
          </a:bodyPr>
          <a:lstStyle/>
          <a:p>
            <a:pPr marL="216000" lvl="2" indent="-216000">
              <a:spcAft>
                <a:spcPts val="600"/>
              </a:spcAft>
              <a:buClr>
                <a:schemeClr val="tx1"/>
              </a:buClr>
              <a:buSzPct val="100000"/>
              <a:buFont typeface="Arial" panose="020B0604020202020204" pitchFamily="34" charset="0"/>
              <a:buChar char="—"/>
              <a:defRPr/>
            </a:pPr>
            <a:r>
              <a:rPr lang="en-US" sz="900" dirty="0" smtClean="0"/>
              <a:t>Cash Control ensures the quality of the forecast and disposition process. </a:t>
            </a:r>
          </a:p>
          <a:p>
            <a:pPr marL="216000" lvl="2" indent="-216000">
              <a:spcAft>
                <a:spcPts val="600"/>
              </a:spcAft>
              <a:buClr>
                <a:schemeClr val="tx1"/>
              </a:buClr>
              <a:buSzPct val="100000"/>
              <a:buFont typeface="Arial" panose="020B0604020202020204" pitchFamily="34" charset="0"/>
              <a:buChar char="—"/>
              <a:defRPr/>
            </a:pPr>
            <a:r>
              <a:rPr lang="en-US" sz="900" dirty="0" smtClean="0"/>
              <a:t>This ex post deviation analysis of Plan vs. Actual payment data is the key element of iterative enhancement process of Cash Forecast. </a:t>
            </a:r>
            <a:endParaRPr lang="en-US" sz="900" dirty="0"/>
          </a:p>
        </p:txBody>
      </p:sp>
      <p:sp>
        <p:nvSpPr>
          <p:cNvPr id="40" name="Line 41"/>
          <p:cNvSpPr>
            <a:spLocks noChangeShapeType="1"/>
          </p:cNvSpPr>
          <p:nvPr/>
        </p:nvSpPr>
        <p:spPr bwMode="auto">
          <a:xfrm flipH="1">
            <a:off x="3531957" y="4437960"/>
            <a:ext cx="2889250" cy="0"/>
          </a:xfrm>
          <a:prstGeom prst="line">
            <a:avLst/>
          </a:prstGeom>
          <a:noFill/>
          <a:ln w="9525">
            <a:solidFill>
              <a:schemeClr val="accent1"/>
            </a:solidFill>
            <a:round/>
            <a:headEnd/>
            <a:tailEnd/>
          </a:ln>
        </p:spPr>
        <p:txBody>
          <a:bodyPr/>
          <a:lstStyle/>
          <a:p>
            <a:pPr algn="ctr"/>
            <a:endParaRPr lang="en-US" sz="900" dirty="0"/>
          </a:p>
        </p:txBody>
      </p:sp>
      <p:sp>
        <p:nvSpPr>
          <p:cNvPr id="41" name="Text Box 44"/>
          <p:cNvSpPr txBox="1">
            <a:spLocks noChangeAspect="1" noChangeArrowheads="1"/>
          </p:cNvSpPr>
          <p:nvPr/>
        </p:nvSpPr>
        <p:spPr bwMode="auto">
          <a:xfrm>
            <a:off x="4087874" y="3283701"/>
            <a:ext cx="1727200" cy="253916"/>
          </a:xfrm>
          <a:prstGeom prst="rect">
            <a:avLst/>
          </a:prstGeom>
          <a:noFill/>
          <a:ln w="25400">
            <a:noFill/>
            <a:miter lim="800000"/>
            <a:headEnd/>
            <a:tailEnd/>
          </a:ln>
        </p:spPr>
        <p:txBody>
          <a:bodyPr anchor="ctr" anchorCtr="1">
            <a:spAutoFit/>
          </a:bodyPr>
          <a:lstStyle/>
          <a:p>
            <a:pPr algn="ctr" defTabSz="762000" eaLnBrk="0" hangingPunct="0">
              <a:spcBef>
                <a:spcPct val="50000"/>
              </a:spcBef>
            </a:pPr>
            <a:r>
              <a:rPr lang="en-US" sz="1050" b="1" dirty="0" smtClean="0">
                <a:solidFill>
                  <a:schemeClr val="tx2"/>
                </a:solidFill>
              </a:rPr>
              <a:t>OCM</a:t>
            </a:r>
            <a:endParaRPr lang="en-US" sz="1050" b="1" dirty="0">
              <a:solidFill>
                <a:schemeClr val="tx2"/>
              </a:solidFill>
            </a:endParaRPr>
          </a:p>
        </p:txBody>
      </p:sp>
      <p:sp>
        <p:nvSpPr>
          <p:cNvPr id="42" name="Ellipse 41"/>
          <p:cNvSpPr/>
          <p:nvPr/>
        </p:nvSpPr>
        <p:spPr>
          <a:xfrm>
            <a:off x="948599" y="2640111"/>
            <a:ext cx="266224" cy="27027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sp>
        <p:nvSpPr>
          <p:cNvPr id="43" name="Ellipse 42"/>
          <p:cNvSpPr/>
          <p:nvPr/>
        </p:nvSpPr>
        <p:spPr>
          <a:xfrm>
            <a:off x="8821903" y="2644881"/>
            <a:ext cx="266224" cy="270274"/>
          </a:xfrm>
          <a:prstGeom prst="ellipse">
            <a:avLst/>
          </a:prstGeom>
          <a:solidFill>
            <a:srgbClr val="005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sp>
        <p:nvSpPr>
          <p:cNvPr id="44" name="Ellipse 43"/>
          <p:cNvSpPr/>
          <p:nvPr/>
        </p:nvSpPr>
        <p:spPr>
          <a:xfrm>
            <a:off x="3299877" y="4295551"/>
            <a:ext cx="266224" cy="2702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3</a:t>
            </a:r>
            <a:endParaRPr lang="en-US" sz="900" b="1" dirty="0"/>
          </a:p>
        </p:txBody>
      </p:sp>
      <p:sp>
        <p:nvSpPr>
          <p:cNvPr id="46" name="Textfeld 23"/>
          <p:cNvSpPr txBox="1">
            <a:spLocks/>
          </p:cNvSpPr>
          <p:nvPr/>
        </p:nvSpPr>
        <p:spPr>
          <a:xfrm>
            <a:off x="488950" y="1422399"/>
            <a:ext cx="1744296" cy="517467"/>
          </a:xfrm>
          <a:prstGeom prst="rect">
            <a:avLst/>
          </a:prstGeom>
          <a:solidFill>
            <a:schemeClr val="accent4"/>
          </a:solidFill>
          <a:ln w="6350">
            <a:solidFill>
              <a:schemeClr val="accent4"/>
            </a:solidFill>
          </a:ln>
        </p:spPr>
        <p:txBody>
          <a:bodyPr wrap="none" lIns="54000" tIns="54000" rIns="54000" bIns="54000" rtlCol="0" anchor="b">
            <a:noAutofit/>
          </a:bodyPr>
          <a:lstStyle/>
          <a:p>
            <a:pPr lvl="0" defTabSz="762000">
              <a:lnSpc>
                <a:spcPct val="95000"/>
              </a:lnSpc>
              <a:spcBef>
                <a:spcPct val="60000"/>
              </a:spcBef>
              <a:buClr>
                <a:srgbClr val="000066"/>
              </a:buClr>
            </a:pPr>
            <a:r>
              <a:rPr lang="en-US" sz="1600" b="1" dirty="0">
                <a:solidFill>
                  <a:schemeClr val="bg1"/>
                </a:solidFill>
                <a:latin typeface="KPMG Light" panose="020B0403030202040204" pitchFamily="34" charset="0"/>
              </a:rPr>
              <a:t>Operational </a:t>
            </a:r>
            <a:r>
              <a:rPr lang="en-US" sz="1600" b="1" dirty="0" smtClean="0">
                <a:solidFill>
                  <a:schemeClr val="bg1"/>
                </a:solidFill>
                <a:latin typeface="KPMG Light" panose="020B0403030202040204" pitchFamily="34" charset="0"/>
              </a:rPr>
              <a:t/>
            </a:r>
            <a:br>
              <a:rPr lang="en-US" sz="1600" b="1" dirty="0" smtClean="0">
                <a:solidFill>
                  <a:schemeClr val="bg1"/>
                </a:solidFill>
                <a:latin typeface="KPMG Light" panose="020B0403030202040204" pitchFamily="34" charset="0"/>
              </a:rPr>
            </a:br>
            <a:r>
              <a:rPr lang="en-US" sz="1600" b="1" dirty="0" smtClean="0">
                <a:solidFill>
                  <a:schemeClr val="bg1"/>
                </a:solidFill>
                <a:latin typeface="KPMG Light" panose="020B0403030202040204" pitchFamily="34" charset="0"/>
              </a:rPr>
              <a:t>Cash Management (OCM)</a:t>
            </a:r>
            <a:endParaRPr lang="en-US" sz="1600" b="1" dirty="0">
              <a:solidFill>
                <a:schemeClr val="bg1"/>
              </a:solidFill>
              <a:latin typeface="KPMG Light" panose="020B0403030202040204" pitchFamily="34" charset="0"/>
            </a:endParaRPr>
          </a:p>
        </p:txBody>
      </p:sp>
    </p:spTree>
    <p:extLst>
      <p:ext uri="{BB962C8B-B14F-4D97-AF65-F5344CB8AC3E}">
        <p14:creationId xmlns:p14="http://schemas.microsoft.com/office/powerpoint/2010/main" val="35843481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platzhalter 23"/>
          <p:cNvSpPr>
            <a:spLocks noGrp="1"/>
          </p:cNvSpPr>
          <p:nvPr>
            <p:ph type="body" sz="quarter" idx="10"/>
          </p:nvPr>
        </p:nvSpPr>
        <p:spPr>
          <a:xfrm>
            <a:off x="488950" y="1422400"/>
            <a:ext cx="1747838" cy="4604399"/>
          </a:xfrm>
          <a:solidFill>
            <a:schemeClr val="tx2"/>
          </a:solidFill>
          <a:ln>
            <a:solidFill>
              <a:schemeClr val="tx2"/>
            </a:solidFill>
          </a:ln>
        </p:spPr>
        <p:txBody>
          <a:bodyPr/>
          <a:lstStyle/>
          <a:p>
            <a:r>
              <a:rPr lang="en-US" noProof="0" dirty="0"/>
              <a:t>Cash Forecast </a:t>
            </a:r>
            <a:endParaRPr lang="en-US" noProof="0" dirty="0" smtClean="0"/>
          </a:p>
          <a:p>
            <a:pPr lvl="2">
              <a:buSzPct val="100000"/>
              <a:defRPr/>
            </a:pPr>
            <a:r>
              <a:rPr lang="en-US" noProof="0" dirty="0"/>
              <a:t>Time period of the Cash Forecast is usually 13 weeks</a:t>
            </a:r>
          </a:p>
          <a:p>
            <a:pPr lvl="2">
              <a:buSzPct val="100000"/>
              <a:defRPr/>
            </a:pPr>
            <a:r>
              <a:rPr lang="en-US" noProof="0" dirty="0"/>
              <a:t>The elements on the right are compulsory</a:t>
            </a:r>
          </a:p>
          <a:p>
            <a:pPr lvl="2">
              <a:buSzPct val="100000"/>
              <a:defRPr/>
            </a:pPr>
            <a:r>
              <a:rPr lang="en-US" noProof="0" dirty="0"/>
              <a:t>Cash streams with third parties should be planned separately from the group internal cash streams </a:t>
            </a:r>
          </a:p>
          <a:p>
            <a:pPr lvl="2">
              <a:buSzPct val="100000"/>
              <a:defRPr/>
            </a:pPr>
            <a:r>
              <a:rPr lang="en-US" noProof="0" dirty="0"/>
              <a:t>Cash Forecast is revised and adjusted on an ongoing weekly basis </a:t>
            </a:r>
          </a:p>
          <a:p>
            <a:endParaRPr lang="en-US" noProof="0" dirty="0"/>
          </a:p>
        </p:txBody>
      </p:sp>
      <p:sp>
        <p:nvSpPr>
          <p:cNvPr id="5" name="Titel 4"/>
          <p:cNvSpPr>
            <a:spLocks noGrp="1"/>
          </p:cNvSpPr>
          <p:nvPr>
            <p:ph type="title"/>
          </p:nvPr>
        </p:nvSpPr>
        <p:spPr/>
        <p:txBody>
          <a:bodyPr/>
          <a:lstStyle/>
          <a:p>
            <a:r>
              <a:rPr lang="en-US" noProof="0" dirty="0"/>
              <a:t>Definitions </a:t>
            </a:r>
            <a:r>
              <a:rPr lang="en-US" noProof="0" dirty="0" smtClean="0"/>
              <a:t>(3/5</a:t>
            </a:r>
            <a:r>
              <a:rPr lang="en-US" noProof="0" dirty="0"/>
              <a:t>) – </a:t>
            </a:r>
            <a:r>
              <a:rPr lang="en-US" noProof="0" dirty="0" smtClean="0"/>
              <a:t>Cash Forecast</a:t>
            </a:r>
            <a:endParaRPr lang="en-US" noProof="0" dirty="0"/>
          </a:p>
        </p:txBody>
      </p:sp>
      <p:sp>
        <p:nvSpPr>
          <p:cNvPr id="4" name="Textplatzhalter 3"/>
          <p:cNvSpPr>
            <a:spLocks noGrp="1"/>
          </p:cNvSpPr>
          <p:nvPr>
            <p:ph type="body" sz="quarter" idx="13"/>
          </p:nvPr>
        </p:nvSpPr>
        <p:spPr/>
        <p:txBody>
          <a:bodyPr/>
          <a:lstStyle/>
          <a:p>
            <a:r>
              <a:rPr lang="en-US" noProof="0" dirty="0"/>
              <a:t>Cash </a:t>
            </a:r>
            <a:r>
              <a:rPr lang="en-US" noProof="0" dirty="0" smtClean="0"/>
              <a:t>Management</a:t>
            </a:r>
            <a:endParaRPr lang="en-US" noProof="0" dirty="0"/>
          </a:p>
        </p:txBody>
      </p:sp>
      <p:sp>
        <p:nvSpPr>
          <p:cNvPr id="42" name="Ellipse 41"/>
          <p:cNvSpPr/>
          <p:nvPr/>
        </p:nvSpPr>
        <p:spPr>
          <a:xfrm>
            <a:off x="505570" y="893377"/>
            <a:ext cx="266224" cy="27027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1</a:t>
            </a:r>
            <a:endParaRPr lang="en-US" sz="900" b="1" dirty="0"/>
          </a:p>
        </p:txBody>
      </p:sp>
      <p:grpSp>
        <p:nvGrpSpPr>
          <p:cNvPr id="7" name="Gruppieren 6"/>
          <p:cNvGrpSpPr/>
          <p:nvPr/>
        </p:nvGrpSpPr>
        <p:grpSpPr>
          <a:xfrm>
            <a:off x="8710034" y="431884"/>
            <a:ext cx="651719" cy="702323"/>
            <a:chOff x="4007632" y="2299911"/>
            <a:chExt cx="1889125" cy="2035810"/>
          </a:xfrm>
        </p:grpSpPr>
        <p:grpSp>
          <p:nvGrpSpPr>
            <p:cNvPr id="26" name="Gruppieren 25"/>
            <p:cNvGrpSpPr>
              <a:grpSpLocks noChangeAspect="1"/>
            </p:cNvGrpSpPr>
            <p:nvPr/>
          </p:nvGrpSpPr>
          <p:grpSpPr>
            <a:xfrm>
              <a:off x="4007632" y="2299911"/>
              <a:ext cx="1889125" cy="2035810"/>
              <a:chOff x="7478638" y="1357660"/>
              <a:chExt cx="1349375" cy="1454150"/>
            </a:xfrm>
          </p:grpSpPr>
          <p:sp>
            <p:nvSpPr>
              <p:cNvPr id="27" name="Freeform 145"/>
              <p:cNvSpPr>
                <a:spLocks/>
              </p:cNvSpPr>
              <p:nvPr/>
            </p:nvSpPr>
            <p:spPr bwMode="gray">
              <a:xfrm>
                <a:off x="7478638" y="1357660"/>
                <a:ext cx="839788" cy="1011237"/>
              </a:xfrm>
              <a:custGeom>
                <a:avLst/>
                <a:gdLst>
                  <a:gd name="T0" fmla="*/ 2147483647 w 365"/>
                  <a:gd name="T1" fmla="*/ 2147483647 h 437"/>
                  <a:gd name="T2" fmla="*/ 2147483647 w 365"/>
                  <a:gd name="T3" fmla="*/ 2147483647 h 437"/>
                  <a:gd name="T4" fmla="*/ 2147483647 w 365"/>
                  <a:gd name="T5" fmla="*/ 0 h 437"/>
                  <a:gd name="T6" fmla="*/ 2147483647 w 365"/>
                  <a:gd name="T7" fmla="*/ 2147483647 h 437"/>
                  <a:gd name="T8" fmla="*/ 0 w 365"/>
                  <a:gd name="T9" fmla="*/ 2147483647 h 437"/>
                  <a:gd name="T10" fmla="*/ 2147483647 w 365"/>
                  <a:gd name="T11" fmla="*/ 2147483647 h 437"/>
                  <a:gd name="T12" fmla="*/ 2147483647 w 365"/>
                  <a:gd name="T13" fmla="*/ 2147483647 h 437"/>
                  <a:gd name="T14" fmla="*/ 2147483647 w 365"/>
                  <a:gd name="T15" fmla="*/ 2147483647 h 437"/>
                  <a:gd name="T16" fmla="*/ 2147483647 w 365"/>
                  <a:gd name="T17" fmla="*/ 2147483647 h 437"/>
                  <a:gd name="T18" fmla="*/ 2147483647 w 365"/>
                  <a:gd name="T19" fmla="*/ 2147483647 h 437"/>
                  <a:gd name="T20" fmla="*/ 2147483647 w 365"/>
                  <a:gd name="T21" fmla="*/ 2147483647 h 437"/>
                  <a:gd name="T22" fmla="*/ 2147483647 w 365"/>
                  <a:gd name="T23" fmla="*/ 2147483647 h 437"/>
                  <a:gd name="T24" fmla="*/ 2147483647 w 365"/>
                  <a:gd name="T25" fmla="*/ 2147483647 h 437"/>
                  <a:gd name="T26" fmla="*/ 2147483647 w 365"/>
                  <a:gd name="T27" fmla="*/ 2147483647 h 437"/>
                  <a:gd name="T28" fmla="*/ 2147483647 w 365"/>
                  <a:gd name="T29" fmla="*/ 2147483647 h 43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65"/>
                  <a:gd name="T46" fmla="*/ 0 h 437"/>
                  <a:gd name="T47" fmla="*/ 365 w 365"/>
                  <a:gd name="T48" fmla="*/ 437 h 43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65" h="437">
                    <a:moveTo>
                      <a:pt x="322" y="44"/>
                    </a:moveTo>
                    <a:cubicBezTo>
                      <a:pt x="304" y="22"/>
                      <a:pt x="304" y="22"/>
                      <a:pt x="304" y="22"/>
                    </a:cubicBezTo>
                    <a:cubicBezTo>
                      <a:pt x="286" y="0"/>
                      <a:pt x="286" y="0"/>
                      <a:pt x="286" y="0"/>
                    </a:cubicBezTo>
                    <a:cubicBezTo>
                      <a:pt x="286" y="43"/>
                      <a:pt x="286" y="43"/>
                      <a:pt x="286" y="43"/>
                    </a:cubicBezTo>
                    <a:cubicBezTo>
                      <a:pt x="127" y="46"/>
                      <a:pt x="0" y="176"/>
                      <a:pt x="0" y="335"/>
                    </a:cubicBezTo>
                    <a:cubicBezTo>
                      <a:pt x="0" y="371"/>
                      <a:pt x="6" y="405"/>
                      <a:pt x="18" y="437"/>
                    </a:cubicBezTo>
                    <a:cubicBezTo>
                      <a:pt x="40" y="377"/>
                      <a:pt x="40" y="377"/>
                      <a:pt x="40" y="377"/>
                    </a:cubicBezTo>
                    <a:cubicBezTo>
                      <a:pt x="115" y="389"/>
                      <a:pt x="115" y="389"/>
                      <a:pt x="115" y="389"/>
                    </a:cubicBezTo>
                    <a:cubicBezTo>
                      <a:pt x="100" y="342"/>
                      <a:pt x="105" y="289"/>
                      <a:pt x="132" y="242"/>
                    </a:cubicBezTo>
                    <a:cubicBezTo>
                      <a:pt x="165" y="185"/>
                      <a:pt x="224" y="152"/>
                      <a:pt x="286" y="149"/>
                    </a:cubicBezTo>
                    <a:cubicBezTo>
                      <a:pt x="286" y="191"/>
                      <a:pt x="286" y="191"/>
                      <a:pt x="286" y="191"/>
                    </a:cubicBezTo>
                    <a:cubicBezTo>
                      <a:pt x="304" y="169"/>
                      <a:pt x="304" y="169"/>
                      <a:pt x="304" y="169"/>
                    </a:cubicBezTo>
                    <a:cubicBezTo>
                      <a:pt x="319" y="151"/>
                      <a:pt x="319" y="151"/>
                      <a:pt x="319" y="151"/>
                    </a:cubicBezTo>
                    <a:cubicBezTo>
                      <a:pt x="365" y="96"/>
                      <a:pt x="365" y="96"/>
                      <a:pt x="365" y="96"/>
                    </a:cubicBezTo>
                    <a:lnTo>
                      <a:pt x="322" y="44"/>
                    </a:lnTo>
                    <a:close/>
                  </a:path>
                </a:pathLst>
              </a:custGeom>
              <a:solidFill>
                <a:schemeClr val="tx2"/>
              </a:solidFill>
              <a:ln w="9525">
                <a:solidFill>
                  <a:schemeClr val="bg1"/>
                </a:solidFill>
                <a:round/>
                <a:headEnd/>
                <a:tailEnd/>
              </a:ln>
            </p:spPr>
            <p:txBody>
              <a:bodyPr/>
              <a:lstStyle/>
              <a:p>
                <a:endParaRPr lang="en-US" sz="700" dirty="0"/>
              </a:p>
            </p:txBody>
          </p:sp>
          <p:sp>
            <p:nvSpPr>
              <p:cNvPr id="45" name="Freeform 146"/>
              <p:cNvSpPr>
                <a:spLocks/>
              </p:cNvSpPr>
              <p:nvPr/>
            </p:nvSpPr>
            <p:spPr bwMode="gray">
              <a:xfrm>
                <a:off x="7492926" y="2265710"/>
                <a:ext cx="1177925" cy="546100"/>
              </a:xfrm>
              <a:custGeom>
                <a:avLst/>
                <a:gdLst>
                  <a:gd name="T0" fmla="*/ 2147483647 w 512"/>
                  <a:gd name="T1" fmla="*/ 2147483647 h 236"/>
                  <a:gd name="T2" fmla="*/ 2147483647 w 512"/>
                  <a:gd name="T3" fmla="*/ 2147483647 h 236"/>
                  <a:gd name="T4" fmla="*/ 2147483647 w 512"/>
                  <a:gd name="T5" fmla="*/ 2147483647 h 236"/>
                  <a:gd name="T6" fmla="*/ 2147483647 w 512"/>
                  <a:gd name="T7" fmla="*/ 2147483647 h 236"/>
                  <a:gd name="T8" fmla="*/ 2147483647 w 512"/>
                  <a:gd name="T9" fmla="*/ 2147483647 h 236"/>
                  <a:gd name="T10" fmla="*/ 2147483647 w 512"/>
                  <a:gd name="T11" fmla="*/ 2147483647 h 236"/>
                  <a:gd name="T12" fmla="*/ 2147483647 w 512"/>
                  <a:gd name="T13" fmla="*/ 2147483647 h 236"/>
                  <a:gd name="T14" fmla="*/ 2147483647 w 512"/>
                  <a:gd name="T15" fmla="*/ 0 h 236"/>
                  <a:gd name="T16" fmla="*/ 2147483647 w 512"/>
                  <a:gd name="T17" fmla="*/ 2147483647 h 236"/>
                  <a:gd name="T18" fmla="*/ 2147483647 w 512"/>
                  <a:gd name="T19" fmla="*/ 2147483647 h 236"/>
                  <a:gd name="T20" fmla="*/ 0 w 512"/>
                  <a:gd name="T21" fmla="*/ 2147483647 h 236"/>
                  <a:gd name="T22" fmla="*/ 2147483647 w 512"/>
                  <a:gd name="T23" fmla="*/ 2147483647 h 236"/>
                  <a:gd name="T24" fmla="*/ 2147483647 w 512"/>
                  <a:gd name="T25" fmla="*/ 2147483647 h 236"/>
                  <a:gd name="T26" fmla="*/ 2147483647 w 512"/>
                  <a:gd name="T27" fmla="*/ 2147483647 h 236"/>
                  <a:gd name="T28" fmla="*/ 2147483647 w 512"/>
                  <a:gd name="T29" fmla="*/ 2147483647 h 2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12"/>
                  <a:gd name="T46" fmla="*/ 0 h 236"/>
                  <a:gd name="T47" fmla="*/ 512 w 512"/>
                  <a:gd name="T48" fmla="*/ 236 h 2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12" h="236">
                    <a:moveTo>
                      <a:pt x="449" y="141"/>
                    </a:moveTo>
                    <a:cubicBezTo>
                      <a:pt x="422" y="70"/>
                      <a:pt x="422" y="70"/>
                      <a:pt x="422" y="70"/>
                    </a:cubicBezTo>
                    <a:cubicBezTo>
                      <a:pt x="365" y="132"/>
                      <a:pt x="270" y="148"/>
                      <a:pt x="194" y="104"/>
                    </a:cubicBezTo>
                    <a:cubicBezTo>
                      <a:pt x="166" y="89"/>
                      <a:pt x="145" y="67"/>
                      <a:pt x="129" y="42"/>
                    </a:cubicBezTo>
                    <a:cubicBezTo>
                      <a:pt x="165" y="21"/>
                      <a:pt x="165" y="21"/>
                      <a:pt x="165" y="21"/>
                    </a:cubicBezTo>
                    <a:cubicBezTo>
                      <a:pt x="137" y="16"/>
                      <a:pt x="137" y="16"/>
                      <a:pt x="137" y="16"/>
                    </a:cubicBezTo>
                    <a:cubicBezTo>
                      <a:pt x="114" y="12"/>
                      <a:pt x="114" y="12"/>
                      <a:pt x="114" y="12"/>
                    </a:cubicBezTo>
                    <a:cubicBezTo>
                      <a:pt x="43" y="0"/>
                      <a:pt x="43" y="0"/>
                      <a:pt x="43" y="0"/>
                    </a:cubicBezTo>
                    <a:cubicBezTo>
                      <a:pt x="20" y="64"/>
                      <a:pt x="20" y="64"/>
                      <a:pt x="20" y="64"/>
                    </a:cubicBezTo>
                    <a:cubicBezTo>
                      <a:pt x="10" y="90"/>
                      <a:pt x="10" y="90"/>
                      <a:pt x="10" y="90"/>
                    </a:cubicBezTo>
                    <a:cubicBezTo>
                      <a:pt x="0" y="116"/>
                      <a:pt x="0" y="116"/>
                      <a:pt x="0" y="116"/>
                    </a:cubicBezTo>
                    <a:cubicBezTo>
                      <a:pt x="36" y="96"/>
                      <a:pt x="36" y="96"/>
                      <a:pt x="36" y="96"/>
                    </a:cubicBezTo>
                    <a:cubicBezTo>
                      <a:pt x="88" y="180"/>
                      <a:pt x="181" y="236"/>
                      <a:pt x="287" y="236"/>
                    </a:cubicBezTo>
                    <a:cubicBezTo>
                      <a:pt x="377" y="236"/>
                      <a:pt x="458" y="195"/>
                      <a:pt x="512" y="130"/>
                    </a:cubicBezTo>
                    <a:lnTo>
                      <a:pt x="449" y="141"/>
                    </a:lnTo>
                    <a:close/>
                  </a:path>
                </a:pathLst>
              </a:custGeom>
              <a:solidFill>
                <a:srgbClr val="D9D9D9"/>
              </a:solidFill>
              <a:ln w="9525">
                <a:solidFill>
                  <a:schemeClr val="bg1"/>
                </a:solidFill>
                <a:round/>
                <a:headEnd/>
                <a:tailEnd/>
              </a:ln>
            </p:spPr>
            <p:txBody>
              <a:bodyPr/>
              <a:lstStyle/>
              <a:p>
                <a:endParaRPr lang="en-US" sz="700" dirty="0"/>
              </a:p>
            </p:txBody>
          </p:sp>
          <p:sp>
            <p:nvSpPr>
              <p:cNvPr id="47" name="Freeform 147"/>
              <p:cNvSpPr>
                <a:spLocks/>
              </p:cNvSpPr>
              <p:nvPr/>
            </p:nvSpPr>
            <p:spPr bwMode="gray">
              <a:xfrm>
                <a:off x="8246988" y="1467197"/>
                <a:ext cx="581025" cy="1087438"/>
              </a:xfrm>
              <a:custGeom>
                <a:avLst/>
                <a:gdLst>
                  <a:gd name="T0" fmla="*/ 2147483647 w 252"/>
                  <a:gd name="T1" fmla="*/ 2147483647 h 470"/>
                  <a:gd name="T2" fmla="*/ 2147483647 w 252"/>
                  <a:gd name="T3" fmla="*/ 2147483647 h 470"/>
                  <a:gd name="T4" fmla="*/ 2147483647 w 252"/>
                  <a:gd name="T5" fmla="*/ 0 h 470"/>
                  <a:gd name="T6" fmla="*/ 2147483647 w 252"/>
                  <a:gd name="T7" fmla="*/ 2147483647 h 470"/>
                  <a:gd name="T8" fmla="*/ 0 w 252"/>
                  <a:gd name="T9" fmla="*/ 2147483647 h 470"/>
                  <a:gd name="T10" fmla="*/ 2147483647 w 252"/>
                  <a:gd name="T11" fmla="*/ 2147483647 h 470"/>
                  <a:gd name="T12" fmla="*/ 2147483647 w 252"/>
                  <a:gd name="T13" fmla="*/ 2147483647 h 470"/>
                  <a:gd name="T14" fmla="*/ 2147483647 w 252"/>
                  <a:gd name="T15" fmla="*/ 2147483647 h 470"/>
                  <a:gd name="T16" fmla="*/ 2147483647 w 252"/>
                  <a:gd name="T17" fmla="*/ 2147483647 h 470"/>
                  <a:gd name="T18" fmla="*/ 2147483647 w 252"/>
                  <a:gd name="T19" fmla="*/ 2147483647 h 470"/>
                  <a:gd name="T20" fmla="*/ 2147483647 w 252"/>
                  <a:gd name="T21" fmla="*/ 2147483647 h 470"/>
                  <a:gd name="T22" fmla="*/ 2147483647 w 252"/>
                  <a:gd name="T23" fmla="*/ 2147483647 h 470"/>
                  <a:gd name="T24" fmla="*/ 2147483647 w 252"/>
                  <a:gd name="T25" fmla="*/ 2147483647 h 470"/>
                  <a:gd name="T26" fmla="*/ 2147483647 w 252"/>
                  <a:gd name="T27" fmla="*/ 2147483647 h 470"/>
                  <a:gd name="T28" fmla="*/ 2147483647 w 252"/>
                  <a:gd name="T29" fmla="*/ 2147483647 h 47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52"/>
                  <a:gd name="T46" fmla="*/ 0 h 470"/>
                  <a:gd name="T47" fmla="*/ 252 w 252"/>
                  <a:gd name="T48" fmla="*/ 470 h 47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52" h="470">
                    <a:moveTo>
                      <a:pt x="216" y="429"/>
                    </a:moveTo>
                    <a:cubicBezTo>
                      <a:pt x="238" y="387"/>
                      <a:pt x="251" y="339"/>
                      <a:pt x="251" y="288"/>
                    </a:cubicBezTo>
                    <a:cubicBezTo>
                      <a:pt x="251" y="144"/>
                      <a:pt x="146" y="23"/>
                      <a:pt x="8" y="0"/>
                    </a:cubicBezTo>
                    <a:cubicBezTo>
                      <a:pt x="49" y="49"/>
                      <a:pt x="49" y="49"/>
                      <a:pt x="49" y="49"/>
                    </a:cubicBezTo>
                    <a:cubicBezTo>
                      <a:pt x="0" y="107"/>
                      <a:pt x="0" y="107"/>
                      <a:pt x="0" y="107"/>
                    </a:cubicBezTo>
                    <a:cubicBezTo>
                      <a:pt x="18" y="111"/>
                      <a:pt x="35" y="118"/>
                      <a:pt x="52" y="127"/>
                    </a:cubicBezTo>
                    <a:cubicBezTo>
                      <a:pt x="139" y="177"/>
                      <a:pt x="170" y="287"/>
                      <a:pt x="123" y="375"/>
                    </a:cubicBezTo>
                    <a:cubicBezTo>
                      <a:pt x="87" y="354"/>
                      <a:pt x="87" y="354"/>
                      <a:pt x="87" y="354"/>
                    </a:cubicBezTo>
                    <a:cubicBezTo>
                      <a:pt x="97" y="381"/>
                      <a:pt x="97" y="381"/>
                      <a:pt x="97" y="381"/>
                    </a:cubicBezTo>
                    <a:cubicBezTo>
                      <a:pt x="105" y="403"/>
                      <a:pt x="105" y="403"/>
                      <a:pt x="105" y="403"/>
                    </a:cubicBezTo>
                    <a:cubicBezTo>
                      <a:pt x="130" y="470"/>
                      <a:pt x="130" y="470"/>
                      <a:pt x="130" y="470"/>
                    </a:cubicBezTo>
                    <a:cubicBezTo>
                      <a:pt x="197" y="459"/>
                      <a:pt x="197" y="459"/>
                      <a:pt x="197" y="459"/>
                    </a:cubicBezTo>
                    <a:cubicBezTo>
                      <a:pt x="224" y="454"/>
                      <a:pt x="224" y="454"/>
                      <a:pt x="224" y="454"/>
                    </a:cubicBezTo>
                    <a:cubicBezTo>
                      <a:pt x="252" y="450"/>
                      <a:pt x="252" y="450"/>
                      <a:pt x="252" y="450"/>
                    </a:cubicBezTo>
                    <a:lnTo>
                      <a:pt x="216" y="429"/>
                    </a:lnTo>
                    <a:close/>
                  </a:path>
                </a:pathLst>
              </a:custGeom>
              <a:solidFill>
                <a:srgbClr val="D9D9D9"/>
              </a:solidFill>
              <a:ln w="9525">
                <a:solidFill>
                  <a:schemeClr val="bg1"/>
                </a:solidFill>
                <a:round/>
                <a:headEnd/>
                <a:tailEnd/>
              </a:ln>
            </p:spPr>
            <p:txBody>
              <a:bodyPr/>
              <a:lstStyle/>
              <a:p>
                <a:endParaRPr lang="en-US" sz="700" dirty="0"/>
              </a:p>
            </p:txBody>
          </p:sp>
        </p:grpSp>
        <p:sp>
          <p:nvSpPr>
            <p:cNvPr id="48" name="Text Box 44"/>
            <p:cNvSpPr txBox="1">
              <a:spLocks noChangeAspect="1" noChangeArrowheads="1"/>
            </p:cNvSpPr>
            <p:nvPr/>
          </p:nvSpPr>
          <p:spPr bwMode="auto">
            <a:xfrm>
              <a:off x="4087873" y="3076102"/>
              <a:ext cx="1727199" cy="669108"/>
            </a:xfrm>
            <a:prstGeom prst="rect">
              <a:avLst/>
            </a:prstGeom>
            <a:noFill/>
            <a:ln w="25400">
              <a:noFill/>
              <a:miter lim="800000"/>
              <a:headEnd/>
              <a:tailEnd/>
            </a:ln>
          </p:spPr>
          <p:txBody>
            <a:bodyPr anchor="ctr" anchorCtr="1">
              <a:spAutoFit/>
            </a:bodyPr>
            <a:lstStyle/>
            <a:p>
              <a:pPr algn="ctr" defTabSz="762000" eaLnBrk="0" hangingPunct="0">
                <a:spcBef>
                  <a:spcPct val="50000"/>
                </a:spcBef>
              </a:pPr>
              <a:r>
                <a:rPr lang="en-US" sz="900" b="1" dirty="0" smtClean="0">
                  <a:solidFill>
                    <a:schemeClr val="tx2"/>
                  </a:solidFill>
                </a:rPr>
                <a:t>OCM</a:t>
              </a:r>
              <a:endParaRPr lang="en-US" sz="900" b="1" dirty="0">
                <a:solidFill>
                  <a:schemeClr val="tx2"/>
                </a:solidFill>
              </a:endParaRPr>
            </a:p>
          </p:txBody>
        </p:sp>
      </p:grpSp>
      <p:graphicFrame>
        <p:nvGraphicFramePr>
          <p:cNvPr id="49" name="Group 90"/>
          <p:cNvGraphicFramePr>
            <a:graphicFrameLocks noGrp="1"/>
          </p:cNvGraphicFramePr>
          <p:nvPr>
            <p:custDataLst>
              <p:tags r:id="rId1"/>
            </p:custDataLst>
            <p:extLst>
              <p:ext uri="{D42A27DB-BD31-4B8C-83A1-F6EECF244321}">
                <p14:modId xmlns:p14="http://schemas.microsoft.com/office/powerpoint/2010/main" val="2634997011"/>
              </p:ext>
            </p:extLst>
          </p:nvPr>
        </p:nvGraphicFramePr>
        <p:xfrm>
          <a:off x="565150" y="5520009"/>
          <a:ext cx="1595438" cy="428040"/>
        </p:xfrm>
        <a:graphic>
          <a:graphicData uri="http://schemas.openxmlformats.org/drawingml/2006/table">
            <a:tbl>
              <a:tblPr/>
              <a:tblGrid>
                <a:gridCol w="1595438"/>
              </a:tblGrid>
              <a:tr h="0">
                <a:tc>
                  <a:txBody>
                    <a:bodyPr/>
                    <a:lstStyle/>
                    <a:p>
                      <a:pPr marL="0" marR="0" lvl="0" indent="0" algn="l" defTabSz="914400" rtl="0" eaLnBrk="1" fontAlgn="base" latinLnBrk="0" hangingPunct="1">
                        <a:lnSpc>
                          <a:spcPct val="100000"/>
                        </a:lnSpc>
                        <a:spcBef>
                          <a:spcPct val="40000"/>
                        </a:spcBef>
                        <a:spcAft>
                          <a:spcPct val="0"/>
                        </a:spcAft>
                        <a:buClrTx/>
                        <a:buSzTx/>
                        <a:buFontTx/>
                        <a:buNone/>
                        <a:tabLst/>
                        <a:defRPr/>
                      </a:pPr>
                      <a:r>
                        <a:rPr kumimoji="0" lang="en-US" sz="700" b="1" i="0" u="none" strike="noStrike" cap="none" normalizeH="0" baseline="0" noProof="0" dirty="0" smtClean="0">
                          <a:ln>
                            <a:noFill/>
                          </a:ln>
                          <a:solidFill>
                            <a:schemeClr val="bg1"/>
                          </a:solidFill>
                          <a:effectLst/>
                          <a:latin typeface="+mn-lt"/>
                        </a:rPr>
                        <a:t>Tools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BC204B"/>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noProof="0" dirty="0" smtClean="0">
                          <a:ln>
                            <a:noFill/>
                          </a:ln>
                          <a:solidFill>
                            <a:schemeClr val="tx1"/>
                          </a:solidFill>
                          <a:effectLst/>
                          <a:latin typeface="+mn-lt"/>
                        </a:rPr>
                        <a:t>13-W-Cash-Forecast.xls</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FFFFFF"/>
                    </a:solidFill>
                  </a:tcPr>
                </a:tc>
              </a:tr>
              <a:tr h="83218">
                <a:tc>
                  <a:txBody>
                    <a:bodyPr/>
                    <a:lstStyle/>
                    <a:p>
                      <a:pPr marL="0" marR="0" lvl="0" indent="0" algn="l" defTabSz="914400" rtl="0" eaLnBrk="1" fontAlgn="base" latinLnBrk="0" hangingPunct="1">
                        <a:lnSpc>
                          <a:spcPct val="100000"/>
                        </a:lnSpc>
                        <a:spcBef>
                          <a:spcPct val="40000"/>
                        </a:spcBef>
                        <a:spcAft>
                          <a:spcPct val="0"/>
                        </a:spcAft>
                        <a:buClrTx/>
                        <a:buSzTx/>
                        <a:buFontTx/>
                        <a:buNone/>
                        <a:tabLst/>
                      </a:pPr>
                      <a:r>
                        <a:rPr kumimoji="0" lang="en-US" sz="700" b="0" i="0" u="none" strike="noStrike" cap="none" normalizeH="0" baseline="0" noProof="0" dirty="0" smtClean="0">
                          <a:ln>
                            <a:noFill/>
                          </a:ln>
                          <a:solidFill>
                            <a:schemeClr val="tx1"/>
                          </a:solidFill>
                          <a:effectLst/>
                          <a:latin typeface="+mn-lt"/>
                        </a:rPr>
                        <a:t>PPT template (see pg. )</a:t>
                      </a:r>
                    </a:p>
                  </a:txBody>
                  <a:tcPr marL="36000" marR="0" marT="18000" marB="1800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solidFill>
                      <a:srgbClr val="FFFFFF"/>
                    </a:solidFill>
                  </a:tcPr>
                </a:tc>
              </a:tr>
            </a:tbl>
          </a:graphicData>
        </a:graphic>
      </p:graphicFrame>
      <p:sp>
        <p:nvSpPr>
          <p:cNvPr id="50" name="Text Box 12"/>
          <p:cNvSpPr txBox="1">
            <a:spLocks noChangeArrowheads="1"/>
          </p:cNvSpPr>
          <p:nvPr/>
        </p:nvSpPr>
        <p:spPr bwMode="gray">
          <a:xfrm>
            <a:off x="2487860" y="3017232"/>
            <a:ext cx="1343857" cy="276999"/>
          </a:xfrm>
          <a:prstGeom prst="rect">
            <a:avLst/>
          </a:prstGeom>
          <a:noFill/>
          <a:ln w="6350">
            <a:noFill/>
            <a:miter lim="800000"/>
            <a:headEnd/>
            <a:tailEnd/>
          </a:ln>
        </p:spPr>
        <p:txBody>
          <a:bodyPr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chemeClr val="tx2"/>
                </a:solidFill>
                <a:effectLst/>
                <a:uLnTx/>
                <a:uFillTx/>
              </a:rPr>
              <a:t>Operational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chemeClr val="tx2"/>
                </a:solidFill>
                <a:effectLst/>
                <a:uLnTx/>
                <a:uFillTx/>
              </a:rPr>
              <a:t>Cash Flow</a:t>
            </a:r>
            <a:endParaRPr kumimoji="0" lang="en-US" sz="900" b="0" i="1" u="none" strike="noStrike" kern="0" cap="none" spc="0" normalizeH="0" baseline="0" noProof="0" dirty="0" smtClean="0">
              <a:ln>
                <a:noFill/>
              </a:ln>
              <a:solidFill>
                <a:schemeClr val="tx2"/>
              </a:solidFill>
              <a:effectLst/>
              <a:uLnTx/>
              <a:uFillTx/>
            </a:endParaRPr>
          </a:p>
        </p:txBody>
      </p:sp>
      <p:sp>
        <p:nvSpPr>
          <p:cNvPr id="51" name="Rectangle 13"/>
          <p:cNvSpPr>
            <a:spLocks noChangeArrowheads="1"/>
          </p:cNvSpPr>
          <p:nvPr/>
        </p:nvSpPr>
        <p:spPr bwMode="gray">
          <a:xfrm>
            <a:off x="3863304" y="1474528"/>
            <a:ext cx="1077765" cy="1245437"/>
          </a:xfrm>
          <a:prstGeom prst="rect">
            <a:avLst/>
          </a:prstGeom>
          <a:solidFill>
            <a:srgbClr val="009A44"/>
          </a:solidFill>
          <a:ln w="6350">
            <a:noFill/>
            <a:miter lim="800000"/>
            <a:headEnd/>
            <a:tailEnd/>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chemeClr val="bg1"/>
                </a:solidFill>
                <a:effectLst/>
                <a:uLnTx/>
                <a:uFillTx/>
              </a:rPr>
              <a:t>Cash in</a:t>
            </a:r>
          </a:p>
        </p:txBody>
      </p:sp>
      <p:sp>
        <p:nvSpPr>
          <p:cNvPr id="52" name="Rectangle 14"/>
          <p:cNvSpPr>
            <a:spLocks noChangeArrowheads="1"/>
          </p:cNvSpPr>
          <p:nvPr/>
        </p:nvSpPr>
        <p:spPr bwMode="gray">
          <a:xfrm>
            <a:off x="5044443" y="1474528"/>
            <a:ext cx="4278521" cy="214847"/>
          </a:xfrm>
          <a:prstGeom prst="rect">
            <a:avLst/>
          </a:prstGeom>
          <a:solidFill>
            <a:schemeClr val="bg1"/>
          </a:solidFill>
          <a:ln w="6350">
            <a:solidFill>
              <a:srgbClr val="009A44"/>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009A44"/>
                </a:solidFill>
                <a:effectLst/>
                <a:uLnTx/>
                <a:uFillTx/>
              </a:rPr>
              <a:t>Trade receivables </a:t>
            </a:r>
          </a:p>
        </p:txBody>
      </p:sp>
      <p:sp>
        <p:nvSpPr>
          <p:cNvPr id="53" name="Rectangle 15"/>
          <p:cNvSpPr>
            <a:spLocks noChangeArrowheads="1"/>
          </p:cNvSpPr>
          <p:nvPr/>
        </p:nvSpPr>
        <p:spPr bwMode="gray">
          <a:xfrm>
            <a:off x="5044443" y="1731337"/>
            <a:ext cx="4278521" cy="214847"/>
          </a:xfrm>
          <a:prstGeom prst="rect">
            <a:avLst/>
          </a:prstGeom>
          <a:solidFill>
            <a:schemeClr val="bg1"/>
          </a:solidFill>
          <a:ln w="6350">
            <a:solidFill>
              <a:srgbClr val="009A44"/>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009A44"/>
                </a:solidFill>
                <a:effectLst/>
                <a:uLnTx/>
                <a:uFillTx/>
              </a:rPr>
              <a:t>Cash receipts</a:t>
            </a:r>
            <a:r>
              <a:rPr kumimoji="0" lang="en-US" sz="900" b="1" i="0" u="none" strike="noStrike" kern="0" cap="none" spc="0" normalizeH="0" noProof="0" dirty="0" smtClean="0">
                <a:ln>
                  <a:noFill/>
                </a:ln>
                <a:solidFill>
                  <a:srgbClr val="009A44"/>
                </a:solidFill>
                <a:effectLst/>
                <a:uLnTx/>
                <a:uFillTx/>
              </a:rPr>
              <a:t> from (existing &amp; planned</a:t>
            </a:r>
            <a:r>
              <a:rPr lang="en-US" sz="900" b="1" kern="0" dirty="0" smtClean="0">
                <a:solidFill>
                  <a:srgbClr val="009A44"/>
                </a:solidFill>
              </a:rPr>
              <a:t>) customer orders</a:t>
            </a:r>
            <a:endParaRPr kumimoji="0" lang="en-US" sz="900" b="1" i="0" u="none" strike="noStrike" kern="0" cap="none" spc="0" normalizeH="0" baseline="0" noProof="0" dirty="0" smtClean="0">
              <a:ln>
                <a:noFill/>
              </a:ln>
              <a:solidFill>
                <a:srgbClr val="009A44"/>
              </a:solidFill>
              <a:effectLst/>
              <a:uLnTx/>
              <a:uFillTx/>
            </a:endParaRPr>
          </a:p>
        </p:txBody>
      </p:sp>
      <p:sp>
        <p:nvSpPr>
          <p:cNvPr id="54" name="Rectangle 16"/>
          <p:cNvSpPr>
            <a:spLocks noChangeArrowheads="1"/>
          </p:cNvSpPr>
          <p:nvPr/>
        </p:nvSpPr>
        <p:spPr bwMode="gray">
          <a:xfrm>
            <a:off x="5044443" y="1989824"/>
            <a:ext cx="4278521" cy="214847"/>
          </a:xfrm>
          <a:prstGeom prst="rect">
            <a:avLst/>
          </a:prstGeom>
          <a:solidFill>
            <a:schemeClr val="bg1"/>
          </a:solidFill>
          <a:ln w="6350">
            <a:solidFill>
              <a:srgbClr val="009A44"/>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009A44"/>
                </a:solidFill>
                <a:effectLst/>
                <a:uLnTx/>
                <a:uFillTx/>
              </a:rPr>
              <a:t>Advanced sales tax refunds</a:t>
            </a:r>
          </a:p>
        </p:txBody>
      </p:sp>
      <p:sp>
        <p:nvSpPr>
          <p:cNvPr id="55" name="Rectangle 17"/>
          <p:cNvSpPr>
            <a:spLocks noChangeArrowheads="1"/>
          </p:cNvSpPr>
          <p:nvPr/>
        </p:nvSpPr>
        <p:spPr bwMode="gray">
          <a:xfrm>
            <a:off x="5044443" y="2246632"/>
            <a:ext cx="4278521" cy="214847"/>
          </a:xfrm>
          <a:prstGeom prst="rect">
            <a:avLst/>
          </a:prstGeom>
          <a:solidFill>
            <a:schemeClr val="bg1"/>
          </a:solidFill>
          <a:ln w="6350">
            <a:solidFill>
              <a:srgbClr val="009A44"/>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009A44"/>
                </a:solidFill>
                <a:effectLst/>
                <a:uLnTx/>
                <a:uFillTx/>
              </a:rPr>
              <a:t>Interest receipts</a:t>
            </a:r>
            <a:r>
              <a:rPr kumimoji="0" lang="en-US" sz="900" b="1" i="0" u="none" strike="noStrike" kern="0" cap="none" spc="0" normalizeH="0" noProof="0" dirty="0" smtClean="0">
                <a:ln>
                  <a:noFill/>
                </a:ln>
                <a:solidFill>
                  <a:srgbClr val="009A44"/>
                </a:solidFill>
                <a:effectLst/>
                <a:uLnTx/>
                <a:uFillTx/>
              </a:rPr>
              <a:t> </a:t>
            </a:r>
            <a:endParaRPr kumimoji="0" lang="en-US" sz="900" b="1" i="0" u="none" strike="noStrike" kern="0" cap="none" spc="0" normalizeH="0" baseline="0" noProof="0" dirty="0" smtClean="0">
              <a:ln>
                <a:noFill/>
              </a:ln>
              <a:solidFill>
                <a:srgbClr val="009A44"/>
              </a:solidFill>
              <a:effectLst/>
              <a:uLnTx/>
              <a:uFillTx/>
            </a:endParaRPr>
          </a:p>
        </p:txBody>
      </p:sp>
      <p:sp>
        <p:nvSpPr>
          <p:cNvPr id="56" name="Rectangle 18"/>
          <p:cNvSpPr>
            <a:spLocks noChangeArrowheads="1"/>
          </p:cNvSpPr>
          <p:nvPr/>
        </p:nvSpPr>
        <p:spPr bwMode="gray">
          <a:xfrm>
            <a:off x="5044443" y="2505118"/>
            <a:ext cx="4278521" cy="214847"/>
          </a:xfrm>
          <a:prstGeom prst="rect">
            <a:avLst/>
          </a:prstGeom>
          <a:solidFill>
            <a:schemeClr val="bg1"/>
          </a:solidFill>
          <a:ln w="6350">
            <a:solidFill>
              <a:srgbClr val="009A44"/>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009A44"/>
                </a:solidFill>
                <a:effectLst/>
                <a:uLnTx/>
                <a:uFillTx/>
              </a:rPr>
              <a:t>Other</a:t>
            </a:r>
            <a:r>
              <a:rPr kumimoji="0" lang="en-US" sz="900" b="1" i="0" u="none" strike="noStrike" kern="0" cap="none" spc="0" normalizeH="0" noProof="0" dirty="0" smtClean="0">
                <a:ln>
                  <a:noFill/>
                </a:ln>
                <a:solidFill>
                  <a:srgbClr val="009A44"/>
                </a:solidFill>
                <a:effectLst/>
                <a:uLnTx/>
                <a:uFillTx/>
              </a:rPr>
              <a:t> receipts </a:t>
            </a:r>
            <a:endParaRPr kumimoji="0" lang="en-US" sz="900" b="1" i="0" u="none" strike="noStrike" kern="0" cap="none" spc="0" normalizeH="0" baseline="0" noProof="0" dirty="0" smtClean="0">
              <a:ln>
                <a:noFill/>
              </a:ln>
              <a:solidFill>
                <a:srgbClr val="009A44"/>
              </a:solidFill>
              <a:effectLst/>
              <a:uLnTx/>
              <a:uFillTx/>
            </a:endParaRPr>
          </a:p>
        </p:txBody>
      </p:sp>
      <p:sp>
        <p:nvSpPr>
          <p:cNvPr id="57" name="Rectangle 19"/>
          <p:cNvSpPr>
            <a:spLocks noChangeArrowheads="1"/>
          </p:cNvSpPr>
          <p:nvPr/>
        </p:nvSpPr>
        <p:spPr bwMode="gray">
          <a:xfrm>
            <a:off x="3863304" y="2792141"/>
            <a:ext cx="1077765" cy="2044794"/>
          </a:xfrm>
          <a:prstGeom prst="rect">
            <a:avLst/>
          </a:prstGeom>
          <a:solidFill>
            <a:srgbClr val="BC204B"/>
          </a:solidFill>
          <a:ln w="6350">
            <a:noFill/>
            <a:miter lim="800000"/>
            <a:headEnd/>
            <a:tailEnd/>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chemeClr val="bg1"/>
                </a:solidFill>
                <a:effectLst/>
                <a:uLnTx/>
                <a:uFillTx/>
              </a:rPr>
              <a:t>Cash out </a:t>
            </a:r>
          </a:p>
        </p:txBody>
      </p:sp>
      <p:sp>
        <p:nvSpPr>
          <p:cNvPr id="58" name="Rectangle 20"/>
          <p:cNvSpPr>
            <a:spLocks noChangeArrowheads="1"/>
          </p:cNvSpPr>
          <p:nvPr/>
        </p:nvSpPr>
        <p:spPr bwMode="gray">
          <a:xfrm>
            <a:off x="5044443" y="2792141"/>
            <a:ext cx="4291921" cy="218203"/>
          </a:xfrm>
          <a:prstGeom prst="rect">
            <a:avLst/>
          </a:prstGeom>
          <a:solidFill>
            <a:schemeClr val="bg1"/>
          </a:solidFill>
          <a:ln w="6350">
            <a:solidFill>
              <a:srgbClr val="BC204B"/>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BC204B"/>
                </a:solidFill>
                <a:effectLst/>
                <a:uLnTx/>
                <a:uFillTx/>
              </a:rPr>
              <a:t>Trade payables </a:t>
            </a:r>
          </a:p>
        </p:txBody>
      </p:sp>
      <p:sp>
        <p:nvSpPr>
          <p:cNvPr id="59" name="Rectangle 21"/>
          <p:cNvSpPr>
            <a:spLocks noChangeArrowheads="1"/>
          </p:cNvSpPr>
          <p:nvPr/>
        </p:nvSpPr>
        <p:spPr bwMode="gray">
          <a:xfrm>
            <a:off x="5044443" y="3053985"/>
            <a:ext cx="4291921" cy="218203"/>
          </a:xfrm>
          <a:prstGeom prst="rect">
            <a:avLst/>
          </a:prstGeom>
          <a:solidFill>
            <a:schemeClr val="bg1"/>
          </a:solidFill>
          <a:ln w="6350">
            <a:solidFill>
              <a:srgbClr val="BC204B"/>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BC204B"/>
                </a:solidFill>
                <a:effectLst/>
                <a:uLnTx/>
                <a:uFillTx/>
              </a:rPr>
              <a:t>Payments for (existing</a:t>
            </a:r>
            <a:r>
              <a:rPr kumimoji="0" lang="en-US" sz="900" b="1" i="0" u="none" strike="noStrike" kern="0" cap="none" spc="0" normalizeH="0" noProof="0" dirty="0" smtClean="0">
                <a:ln>
                  <a:noFill/>
                </a:ln>
                <a:solidFill>
                  <a:srgbClr val="BC204B"/>
                </a:solidFill>
                <a:effectLst/>
                <a:uLnTx/>
                <a:uFillTx/>
              </a:rPr>
              <a:t> &amp; planned) material orders </a:t>
            </a:r>
            <a:endParaRPr kumimoji="0" lang="en-US" sz="900" b="1" i="0" u="none" strike="noStrike" kern="0" cap="none" spc="0" normalizeH="0" baseline="0" noProof="0" dirty="0" smtClean="0">
              <a:ln>
                <a:noFill/>
              </a:ln>
              <a:solidFill>
                <a:srgbClr val="BC204B"/>
              </a:solidFill>
              <a:effectLst/>
              <a:uLnTx/>
              <a:uFillTx/>
            </a:endParaRPr>
          </a:p>
        </p:txBody>
      </p:sp>
      <p:sp>
        <p:nvSpPr>
          <p:cNvPr id="60" name="Rectangle 22"/>
          <p:cNvSpPr>
            <a:spLocks noChangeArrowheads="1"/>
          </p:cNvSpPr>
          <p:nvPr/>
        </p:nvSpPr>
        <p:spPr bwMode="gray">
          <a:xfrm>
            <a:off x="5044443" y="3569678"/>
            <a:ext cx="4291921" cy="218203"/>
          </a:xfrm>
          <a:prstGeom prst="rect">
            <a:avLst/>
          </a:prstGeom>
          <a:solidFill>
            <a:schemeClr val="bg1"/>
          </a:solidFill>
          <a:ln w="6350">
            <a:solidFill>
              <a:srgbClr val="BC204B"/>
            </a:solidFill>
            <a:miter lim="800000"/>
            <a:headEnd/>
            <a:tailEnd/>
          </a:ln>
        </p:spPr>
        <p:txBody>
          <a:bodyPr wrap="none" lIns="0" tIns="0" rIns="0" bIns="0" anchor="ctr"/>
          <a:lstStyle/>
          <a:p>
            <a:pPr lvl="0" algn="ctr">
              <a:defRPr/>
            </a:pPr>
            <a:r>
              <a:rPr lang="en-US" sz="900" b="1" kern="0" dirty="0" smtClean="0">
                <a:solidFill>
                  <a:srgbClr val="BC204B"/>
                </a:solidFill>
              </a:rPr>
              <a:t>Payments for other operational expenses </a:t>
            </a:r>
          </a:p>
        </p:txBody>
      </p:sp>
      <p:sp>
        <p:nvSpPr>
          <p:cNvPr id="61" name="Rectangle 23"/>
          <p:cNvSpPr>
            <a:spLocks noChangeArrowheads="1"/>
          </p:cNvSpPr>
          <p:nvPr/>
        </p:nvSpPr>
        <p:spPr bwMode="gray">
          <a:xfrm>
            <a:off x="5044443" y="4093365"/>
            <a:ext cx="4291921" cy="218203"/>
          </a:xfrm>
          <a:prstGeom prst="rect">
            <a:avLst/>
          </a:prstGeom>
          <a:solidFill>
            <a:schemeClr val="bg1"/>
          </a:solidFill>
          <a:ln w="6350">
            <a:solidFill>
              <a:srgbClr val="BC204B"/>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BC204B"/>
                </a:solidFill>
                <a:effectLst/>
                <a:uLnTx/>
                <a:uFillTx/>
              </a:rPr>
              <a:t>Other recurring payments</a:t>
            </a:r>
            <a:r>
              <a:rPr kumimoji="0" lang="en-US" sz="900" b="1" i="0" u="none" strike="noStrike" kern="0" cap="none" spc="0" normalizeH="0" noProof="0" dirty="0" smtClean="0">
                <a:ln>
                  <a:noFill/>
                </a:ln>
                <a:solidFill>
                  <a:srgbClr val="BC204B"/>
                </a:solidFill>
                <a:effectLst/>
                <a:uLnTx/>
                <a:uFillTx/>
              </a:rPr>
              <a:t> </a:t>
            </a:r>
            <a:r>
              <a:rPr kumimoji="0" lang="en-US" sz="900" b="1" i="0" u="none" strike="noStrike" kern="0" cap="none" spc="0" normalizeH="0" baseline="0" noProof="0" dirty="0" smtClean="0">
                <a:ln>
                  <a:noFill/>
                </a:ln>
                <a:solidFill>
                  <a:srgbClr val="BC204B"/>
                </a:solidFill>
                <a:effectLst/>
                <a:uLnTx/>
                <a:uFillTx/>
              </a:rPr>
              <a:t>(other tax, rent, lease etc.)</a:t>
            </a:r>
          </a:p>
        </p:txBody>
      </p:sp>
      <p:sp>
        <p:nvSpPr>
          <p:cNvPr id="62" name="Rectangle 24"/>
          <p:cNvSpPr>
            <a:spLocks noChangeArrowheads="1"/>
          </p:cNvSpPr>
          <p:nvPr/>
        </p:nvSpPr>
        <p:spPr bwMode="gray">
          <a:xfrm>
            <a:off x="5044443" y="4618731"/>
            <a:ext cx="4291921" cy="218203"/>
          </a:xfrm>
          <a:prstGeom prst="rect">
            <a:avLst/>
          </a:prstGeom>
          <a:solidFill>
            <a:schemeClr val="bg1"/>
          </a:solidFill>
          <a:ln w="6350">
            <a:solidFill>
              <a:srgbClr val="BC204B"/>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BC204B"/>
                </a:solidFill>
                <a:effectLst/>
                <a:uLnTx/>
                <a:uFillTx/>
              </a:rPr>
              <a:t>Other non-recurring payments </a:t>
            </a:r>
          </a:p>
        </p:txBody>
      </p:sp>
      <p:sp>
        <p:nvSpPr>
          <p:cNvPr id="63" name="Rectangle 25"/>
          <p:cNvSpPr>
            <a:spLocks noChangeArrowheads="1"/>
          </p:cNvSpPr>
          <p:nvPr/>
        </p:nvSpPr>
        <p:spPr bwMode="gray">
          <a:xfrm>
            <a:off x="5044443" y="4355209"/>
            <a:ext cx="4291921" cy="218203"/>
          </a:xfrm>
          <a:prstGeom prst="rect">
            <a:avLst/>
          </a:prstGeom>
          <a:solidFill>
            <a:schemeClr val="bg1"/>
          </a:solidFill>
          <a:ln w="6350">
            <a:solidFill>
              <a:srgbClr val="BC204B"/>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BC204B"/>
                </a:solidFill>
                <a:effectLst/>
                <a:uLnTx/>
                <a:uFillTx/>
              </a:rPr>
              <a:t>Interest payments </a:t>
            </a:r>
          </a:p>
        </p:txBody>
      </p:sp>
      <p:sp>
        <p:nvSpPr>
          <p:cNvPr id="64" name="Rectangle 26"/>
          <p:cNvSpPr>
            <a:spLocks noChangeArrowheads="1"/>
          </p:cNvSpPr>
          <p:nvPr/>
        </p:nvSpPr>
        <p:spPr bwMode="gray">
          <a:xfrm>
            <a:off x="5044443" y="3831521"/>
            <a:ext cx="4291921" cy="218203"/>
          </a:xfrm>
          <a:prstGeom prst="rect">
            <a:avLst/>
          </a:prstGeom>
          <a:solidFill>
            <a:schemeClr val="bg1"/>
          </a:solidFill>
          <a:ln w="6350">
            <a:solidFill>
              <a:srgbClr val="BC204B"/>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BC204B"/>
                </a:solidFill>
                <a:effectLst/>
                <a:uLnTx/>
                <a:uFillTx/>
              </a:rPr>
              <a:t>Payments to personnel </a:t>
            </a:r>
          </a:p>
        </p:txBody>
      </p:sp>
      <p:sp>
        <p:nvSpPr>
          <p:cNvPr id="65" name="Rectangle 37"/>
          <p:cNvSpPr>
            <a:spLocks noChangeArrowheads="1"/>
          </p:cNvSpPr>
          <p:nvPr/>
        </p:nvSpPr>
        <p:spPr bwMode="gray">
          <a:xfrm>
            <a:off x="2456272" y="1431122"/>
            <a:ext cx="6950923" cy="3449218"/>
          </a:xfrm>
          <a:prstGeom prst="rect">
            <a:avLst/>
          </a:prstGeom>
          <a:noFill/>
          <a:ln w="6350">
            <a:solidFill>
              <a:schemeClr val="tx2"/>
            </a:solidFill>
            <a:prstDash val="dash"/>
            <a:miter lim="800000"/>
            <a:headEnd/>
            <a:tailEnd/>
          </a:ln>
        </p:spPr>
        <p:txBody>
          <a:bodyPr wrap="none" lIns="0" tIns="0" rIns="0" bIns="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dirty="0" smtClean="0">
              <a:ln>
                <a:noFill/>
              </a:ln>
              <a:solidFill>
                <a:sysClr val="windowText" lastClr="000000"/>
              </a:solidFill>
              <a:effectLst/>
              <a:uLnTx/>
              <a:uFillTx/>
            </a:endParaRPr>
          </a:p>
        </p:txBody>
      </p:sp>
      <p:sp>
        <p:nvSpPr>
          <p:cNvPr id="66" name="Text Box 32"/>
          <p:cNvSpPr txBox="1">
            <a:spLocks noChangeArrowheads="1"/>
          </p:cNvSpPr>
          <p:nvPr/>
        </p:nvSpPr>
        <p:spPr bwMode="gray">
          <a:xfrm>
            <a:off x="2387357" y="5583167"/>
            <a:ext cx="1510404" cy="276999"/>
          </a:xfrm>
          <a:prstGeom prst="rect">
            <a:avLst/>
          </a:prstGeom>
          <a:noFill/>
          <a:ln w="6350" algn="ctr">
            <a:noFill/>
            <a:miter lim="800000"/>
            <a:headEnd/>
            <a:tailEnd/>
          </a:ln>
        </p:spPr>
        <p:txBody>
          <a:bodyPr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chemeClr val="tx2"/>
                </a:solidFill>
                <a:effectLst/>
                <a:uLnTx/>
                <a:uFillTx/>
              </a:rPr>
              <a:t>Financing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chemeClr val="tx2"/>
                </a:solidFill>
                <a:effectLst/>
                <a:uLnTx/>
                <a:uFillTx/>
              </a:rPr>
              <a:t>Cash Flow</a:t>
            </a:r>
          </a:p>
        </p:txBody>
      </p:sp>
      <p:sp>
        <p:nvSpPr>
          <p:cNvPr id="67" name="Rectangle 33"/>
          <p:cNvSpPr>
            <a:spLocks noChangeArrowheads="1"/>
          </p:cNvSpPr>
          <p:nvPr/>
        </p:nvSpPr>
        <p:spPr bwMode="gray">
          <a:xfrm>
            <a:off x="3863304" y="5526098"/>
            <a:ext cx="1096909" cy="216525"/>
          </a:xfrm>
          <a:prstGeom prst="rect">
            <a:avLst/>
          </a:prstGeom>
          <a:solidFill>
            <a:srgbClr val="009A44"/>
          </a:solidFill>
          <a:ln w="6350">
            <a:noFill/>
            <a:miter lim="800000"/>
            <a:headEnd/>
            <a:tailEnd/>
          </a:ln>
        </p:spPr>
        <p:txBody>
          <a:bodyPr lIns="0" tIns="0" rIns="0" bIns="0" anchor="ctr"/>
          <a:lstStyle/>
          <a:p>
            <a:pPr algn="ctr"/>
            <a:r>
              <a:rPr lang="en-US" sz="900" b="1" kern="0" dirty="0" smtClean="0">
                <a:solidFill>
                  <a:schemeClr val="bg1"/>
                </a:solidFill>
              </a:rPr>
              <a:t>Cash in</a:t>
            </a:r>
            <a:endParaRPr lang="en-US" sz="900" b="1" kern="0" dirty="0">
              <a:solidFill>
                <a:schemeClr val="bg1"/>
              </a:solidFill>
            </a:endParaRPr>
          </a:p>
        </p:txBody>
      </p:sp>
      <p:sp>
        <p:nvSpPr>
          <p:cNvPr id="68" name="Rectangle 34"/>
          <p:cNvSpPr>
            <a:spLocks noChangeArrowheads="1"/>
          </p:cNvSpPr>
          <p:nvPr/>
        </p:nvSpPr>
        <p:spPr bwMode="gray">
          <a:xfrm>
            <a:off x="5044443" y="5526098"/>
            <a:ext cx="4291921" cy="218203"/>
          </a:xfrm>
          <a:prstGeom prst="rect">
            <a:avLst/>
          </a:prstGeom>
          <a:solidFill>
            <a:schemeClr val="bg1"/>
          </a:solidFill>
          <a:ln w="6350">
            <a:solidFill>
              <a:srgbClr val="009A44"/>
            </a:solidFill>
            <a:miter lim="800000"/>
            <a:headEnd/>
            <a:tailEnd/>
          </a:ln>
        </p:spPr>
        <p:txBody>
          <a:bodyPr wrap="none" lIns="0" tIns="0" rIns="0" bIns="0" anchor="ctr"/>
          <a:lstStyle/>
          <a:p>
            <a:pPr algn="ctr"/>
            <a:r>
              <a:rPr lang="en-US" sz="900" b="1" kern="0" dirty="0" smtClean="0">
                <a:solidFill>
                  <a:srgbClr val="009A44"/>
                </a:solidFill>
              </a:rPr>
              <a:t>New debt drawdown</a:t>
            </a:r>
            <a:endParaRPr lang="en-US" sz="900" b="1" kern="0" dirty="0">
              <a:solidFill>
                <a:srgbClr val="009A44"/>
              </a:solidFill>
            </a:endParaRPr>
          </a:p>
        </p:txBody>
      </p:sp>
      <p:sp>
        <p:nvSpPr>
          <p:cNvPr id="69" name="Rectangle 35"/>
          <p:cNvSpPr>
            <a:spLocks noChangeArrowheads="1"/>
          </p:cNvSpPr>
          <p:nvPr/>
        </p:nvSpPr>
        <p:spPr bwMode="gray">
          <a:xfrm>
            <a:off x="5044443" y="5782907"/>
            <a:ext cx="4291921" cy="218203"/>
          </a:xfrm>
          <a:prstGeom prst="rect">
            <a:avLst/>
          </a:prstGeom>
          <a:solidFill>
            <a:schemeClr val="bg1"/>
          </a:solidFill>
          <a:ln w="6350">
            <a:solidFill>
              <a:srgbClr val="BC204B"/>
            </a:solidFill>
            <a:miter lim="800000"/>
            <a:headEnd/>
            <a:tailEnd/>
          </a:ln>
        </p:spPr>
        <p:txBody>
          <a:bodyPr wrap="none" lIns="0" tIns="0" rIns="0" bIns="0" anchor="ctr"/>
          <a:lstStyle/>
          <a:p>
            <a:pPr algn="ctr"/>
            <a:r>
              <a:rPr lang="en-US" sz="900" b="1" kern="0" dirty="0" smtClean="0">
                <a:solidFill>
                  <a:srgbClr val="BC204B"/>
                </a:solidFill>
              </a:rPr>
              <a:t>Debt repayments </a:t>
            </a:r>
            <a:endParaRPr lang="en-US" sz="900" b="1" kern="0" dirty="0">
              <a:solidFill>
                <a:srgbClr val="BC204B"/>
              </a:solidFill>
            </a:endParaRPr>
          </a:p>
        </p:txBody>
      </p:sp>
      <p:sp>
        <p:nvSpPr>
          <p:cNvPr id="70" name="Rectangle 36"/>
          <p:cNvSpPr>
            <a:spLocks noChangeArrowheads="1"/>
          </p:cNvSpPr>
          <p:nvPr/>
        </p:nvSpPr>
        <p:spPr bwMode="gray">
          <a:xfrm>
            <a:off x="3863304" y="5784586"/>
            <a:ext cx="1096909" cy="216525"/>
          </a:xfrm>
          <a:prstGeom prst="rect">
            <a:avLst/>
          </a:prstGeom>
          <a:solidFill>
            <a:srgbClr val="BC204B"/>
          </a:solidFill>
          <a:ln w="6350">
            <a:noFill/>
            <a:miter lim="800000"/>
            <a:headEnd/>
            <a:tailEnd/>
          </a:ln>
        </p:spPr>
        <p:txBody>
          <a:bodyPr lIns="0" tIns="0" rIns="0" bIns="0" anchor="ctr"/>
          <a:lstStyle/>
          <a:p>
            <a:pPr algn="ctr"/>
            <a:r>
              <a:rPr lang="en-US" sz="900" b="1" kern="0" dirty="0" smtClean="0">
                <a:solidFill>
                  <a:schemeClr val="bg1"/>
                </a:solidFill>
              </a:rPr>
              <a:t>Cash out</a:t>
            </a:r>
            <a:endParaRPr lang="en-US" sz="900" b="1" kern="0" dirty="0">
              <a:solidFill>
                <a:schemeClr val="bg1"/>
              </a:solidFill>
            </a:endParaRPr>
          </a:p>
        </p:txBody>
      </p:sp>
      <p:sp>
        <p:nvSpPr>
          <p:cNvPr id="71" name="Rectangle 39"/>
          <p:cNvSpPr>
            <a:spLocks noChangeArrowheads="1"/>
          </p:cNvSpPr>
          <p:nvPr/>
        </p:nvSpPr>
        <p:spPr bwMode="gray">
          <a:xfrm>
            <a:off x="2456272" y="5498799"/>
            <a:ext cx="6950923" cy="523932"/>
          </a:xfrm>
          <a:prstGeom prst="rect">
            <a:avLst/>
          </a:prstGeom>
          <a:noFill/>
          <a:ln w="6350">
            <a:solidFill>
              <a:schemeClr val="tx2"/>
            </a:solidFill>
            <a:prstDash val="dash"/>
            <a:miter lim="800000"/>
            <a:headEnd/>
            <a:tailEnd/>
          </a:ln>
        </p:spPr>
        <p:txBody>
          <a:bodyPr wrap="none" lIns="0" tIns="0" rIns="0" bIns="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dirty="0" smtClean="0">
              <a:ln>
                <a:noFill/>
              </a:ln>
              <a:solidFill>
                <a:sysClr val="windowText" lastClr="000000"/>
              </a:solidFill>
              <a:effectLst/>
              <a:uLnTx/>
              <a:uFillTx/>
            </a:endParaRPr>
          </a:p>
        </p:txBody>
      </p:sp>
      <p:sp>
        <p:nvSpPr>
          <p:cNvPr id="72" name="Text Box 27"/>
          <p:cNvSpPr txBox="1">
            <a:spLocks noChangeArrowheads="1"/>
          </p:cNvSpPr>
          <p:nvPr/>
        </p:nvSpPr>
        <p:spPr bwMode="gray">
          <a:xfrm>
            <a:off x="2471588" y="5047001"/>
            <a:ext cx="1341944" cy="276999"/>
          </a:xfrm>
          <a:prstGeom prst="rect">
            <a:avLst/>
          </a:prstGeom>
          <a:noFill/>
          <a:ln w="6350" algn="ctr">
            <a:noFill/>
            <a:miter lim="800000"/>
            <a:headEnd/>
            <a:tailEnd/>
          </a:ln>
        </p:spPr>
        <p:txBody>
          <a:bodyPr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chemeClr val="tx2"/>
                </a:solidFill>
                <a:effectLst/>
                <a:uLnTx/>
                <a:uFillTx/>
              </a:rPr>
              <a:t>Investment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chemeClr val="tx2"/>
                </a:solidFill>
                <a:effectLst/>
                <a:uLnTx/>
                <a:uFillTx/>
              </a:rPr>
              <a:t>Cash Flow</a:t>
            </a:r>
          </a:p>
        </p:txBody>
      </p:sp>
      <p:sp>
        <p:nvSpPr>
          <p:cNvPr id="73" name="Rectangle 30"/>
          <p:cNvSpPr>
            <a:spLocks noChangeArrowheads="1"/>
          </p:cNvSpPr>
          <p:nvPr/>
        </p:nvSpPr>
        <p:spPr bwMode="gray">
          <a:xfrm>
            <a:off x="5044443" y="5224921"/>
            <a:ext cx="4291921" cy="218203"/>
          </a:xfrm>
          <a:prstGeom prst="rect">
            <a:avLst/>
          </a:prstGeom>
          <a:solidFill>
            <a:schemeClr val="bg1"/>
          </a:solidFill>
          <a:ln w="6350">
            <a:solidFill>
              <a:srgbClr val="BC204B"/>
            </a:solidFill>
            <a:miter lim="800000"/>
            <a:headEnd/>
            <a:tailEnd/>
          </a:ln>
        </p:spPr>
        <p:txBody>
          <a:bodyPr wrap="none" lIns="0" tIns="0" rIns="0" bIns="0" anchor="ctr"/>
          <a:lstStyle/>
          <a:p>
            <a:pPr algn="ctr"/>
            <a:r>
              <a:rPr lang="en-US" sz="900" b="1" kern="0" dirty="0" smtClean="0">
                <a:solidFill>
                  <a:srgbClr val="BC204B"/>
                </a:solidFill>
              </a:rPr>
              <a:t>Cash payments for investments </a:t>
            </a:r>
            <a:endParaRPr lang="en-US" sz="900" b="1" kern="0" dirty="0">
              <a:solidFill>
                <a:srgbClr val="BC204B"/>
              </a:solidFill>
            </a:endParaRPr>
          </a:p>
        </p:txBody>
      </p:sp>
      <p:sp>
        <p:nvSpPr>
          <p:cNvPr id="74" name="Rectangle 31"/>
          <p:cNvSpPr>
            <a:spLocks noChangeArrowheads="1"/>
          </p:cNvSpPr>
          <p:nvPr/>
        </p:nvSpPr>
        <p:spPr bwMode="gray">
          <a:xfrm>
            <a:off x="3863304" y="5226599"/>
            <a:ext cx="1096909" cy="216525"/>
          </a:xfrm>
          <a:prstGeom prst="rect">
            <a:avLst/>
          </a:prstGeom>
          <a:solidFill>
            <a:srgbClr val="BC204B"/>
          </a:solidFill>
          <a:ln w="6350">
            <a:noFill/>
            <a:miter lim="800000"/>
            <a:headEnd/>
            <a:tailEnd/>
          </a:ln>
        </p:spPr>
        <p:txBody>
          <a:bodyPr lIns="0" tIns="0" rIns="0" bIns="0" anchor="ctr"/>
          <a:lstStyle/>
          <a:p>
            <a:pPr algn="ctr"/>
            <a:r>
              <a:rPr lang="en-US" sz="900" b="1" kern="0" dirty="0" smtClean="0">
                <a:solidFill>
                  <a:schemeClr val="bg1"/>
                </a:solidFill>
              </a:rPr>
              <a:t>Cash out</a:t>
            </a:r>
            <a:endParaRPr lang="en-US" sz="900" b="1" kern="0" dirty="0">
              <a:solidFill>
                <a:schemeClr val="bg1"/>
              </a:solidFill>
            </a:endParaRPr>
          </a:p>
        </p:txBody>
      </p:sp>
      <p:sp>
        <p:nvSpPr>
          <p:cNvPr id="75" name="Rectangle 38"/>
          <p:cNvSpPr>
            <a:spLocks noChangeArrowheads="1"/>
          </p:cNvSpPr>
          <p:nvPr/>
        </p:nvSpPr>
        <p:spPr bwMode="gray">
          <a:xfrm>
            <a:off x="2456272" y="4914475"/>
            <a:ext cx="6950923" cy="550882"/>
          </a:xfrm>
          <a:prstGeom prst="rect">
            <a:avLst/>
          </a:prstGeom>
          <a:noFill/>
          <a:ln w="6350">
            <a:solidFill>
              <a:schemeClr val="tx2"/>
            </a:solidFill>
            <a:prstDash val="dash"/>
            <a:miter lim="800000"/>
            <a:headEnd/>
            <a:tailEnd/>
          </a:ln>
        </p:spPr>
        <p:txBody>
          <a:bodyPr wrap="none" lIns="0" tIns="0" rIns="0" bIns="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dirty="0" smtClean="0">
              <a:ln>
                <a:noFill/>
              </a:ln>
              <a:solidFill>
                <a:sysClr val="windowText" lastClr="000000"/>
              </a:solidFill>
              <a:effectLst/>
              <a:uLnTx/>
              <a:uFillTx/>
            </a:endParaRPr>
          </a:p>
        </p:txBody>
      </p:sp>
      <p:sp>
        <p:nvSpPr>
          <p:cNvPr id="76" name="Rectangle 51"/>
          <p:cNvSpPr>
            <a:spLocks noChangeArrowheads="1"/>
          </p:cNvSpPr>
          <p:nvPr/>
        </p:nvSpPr>
        <p:spPr bwMode="gray">
          <a:xfrm>
            <a:off x="3849685" y="4946292"/>
            <a:ext cx="1096909" cy="216524"/>
          </a:xfrm>
          <a:prstGeom prst="rect">
            <a:avLst/>
          </a:prstGeom>
          <a:solidFill>
            <a:srgbClr val="009A44"/>
          </a:solidFill>
          <a:ln w="6350">
            <a:noFill/>
            <a:miter lim="800000"/>
            <a:headEnd/>
            <a:tailEnd/>
          </a:ln>
        </p:spPr>
        <p:txBody>
          <a:bodyPr lIns="0" tIns="0" rIns="0" bIns="0" anchor="ctr"/>
          <a:lstStyle/>
          <a:p>
            <a:pPr algn="ctr"/>
            <a:r>
              <a:rPr lang="en-US" sz="900" b="1" kern="0" dirty="0" smtClean="0">
                <a:solidFill>
                  <a:schemeClr val="bg1"/>
                </a:solidFill>
              </a:rPr>
              <a:t>Cash in</a:t>
            </a:r>
            <a:endParaRPr lang="en-US" sz="900" b="1" kern="0" dirty="0">
              <a:solidFill>
                <a:schemeClr val="bg1"/>
              </a:solidFill>
            </a:endParaRPr>
          </a:p>
        </p:txBody>
      </p:sp>
      <p:sp>
        <p:nvSpPr>
          <p:cNvPr id="77" name="Rectangle 21"/>
          <p:cNvSpPr>
            <a:spLocks noChangeArrowheads="1"/>
          </p:cNvSpPr>
          <p:nvPr/>
        </p:nvSpPr>
        <p:spPr bwMode="gray">
          <a:xfrm>
            <a:off x="5046398" y="3318830"/>
            <a:ext cx="4291921" cy="218203"/>
          </a:xfrm>
          <a:prstGeom prst="rect">
            <a:avLst/>
          </a:prstGeom>
          <a:solidFill>
            <a:schemeClr val="bg1"/>
          </a:solidFill>
          <a:ln w="6350">
            <a:solidFill>
              <a:srgbClr val="BC204B"/>
            </a:solidFill>
            <a:miter lim="800000"/>
            <a:headEnd/>
            <a:tailEnd/>
          </a:ln>
        </p:spPr>
        <p:txBody>
          <a:bodyPr wrap="none"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dirty="0" smtClean="0">
                <a:ln>
                  <a:noFill/>
                </a:ln>
                <a:solidFill>
                  <a:srgbClr val="BC204B"/>
                </a:solidFill>
                <a:effectLst/>
                <a:uLnTx/>
                <a:uFillTx/>
              </a:rPr>
              <a:t>Sales tax</a:t>
            </a:r>
            <a:r>
              <a:rPr kumimoji="0" lang="en-US" sz="900" b="1" i="0" u="none" strike="noStrike" kern="0" cap="none" spc="0" normalizeH="0" noProof="0" dirty="0" smtClean="0">
                <a:ln>
                  <a:noFill/>
                </a:ln>
                <a:solidFill>
                  <a:srgbClr val="BC204B"/>
                </a:solidFill>
                <a:effectLst/>
                <a:uLnTx/>
                <a:uFillTx/>
              </a:rPr>
              <a:t> prepayments </a:t>
            </a:r>
            <a:endParaRPr kumimoji="0" lang="en-US" sz="900" b="1" i="0" u="none" strike="noStrike" kern="0" cap="none" spc="0" normalizeH="0" baseline="0" noProof="0" dirty="0" smtClean="0">
              <a:ln>
                <a:noFill/>
              </a:ln>
              <a:solidFill>
                <a:srgbClr val="BC204B"/>
              </a:solidFill>
              <a:effectLst/>
              <a:uLnTx/>
              <a:uFillTx/>
            </a:endParaRPr>
          </a:p>
        </p:txBody>
      </p:sp>
      <p:sp>
        <p:nvSpPr>
          <p:cNvPr id="79" name="Rectangle 52"/>
          <p:cNvSpPr>
            <a:spLocks noChangeArrowheads="1"/>
          </p:cNvSpPr>
          <p:nvPr/>
        </p:nvSpPr>
        <p:spPr bwMode="gray">
          <a:xfrm>
            <a:off x="5044443" y="4946292"/>
            <a:ext cx="4291921" cy="218203"/>
          </a:xfrm>
          <a:prstGeom prst="rect">
            <a:avLst/>
          </a:prstGeom>
          <a:solidFill>
            <a:schemeClr val="bg1"/>
          </a:solidFill>
          <a:ln w="6350">
            <a:solidFill>
              <a:srgbClr val="009A44"/>
            </a:solidFill>
            <a:miter lim="800000"/>
            <a:headEnd/>
            <a:tailEnd/>
          </a:ln>
        </p:spPr>
        <p:txBody>
          <a:bodyPr wrap="none" lIns="0" tIns="0" rIns="0" bIns="0" anchor="ctr"/>
          <a:lstStyle/>
          <a:p>
            <a:pPr algn="ctr"/>
            <a:r>
              <a:rPr lang="en-US" sz="900" b="1" kern="0" dirty="0" smtClean="0">
                <a:solidFill>
                  <a:srgbClr val="009A44"/>
                </a:solidFill>
              </a:rPr>
              <a:t>Cash receipts from asset disposals </a:t>
            </a:r>
            <a:endParaRPr lang="en-US" sz="900" b="1" kern="0" dirty="0">
              <a:solidFill>
                <a:srgbClr val="009A44"/>
              </a:solidFill>
            </a:endParaRPr>
          </a:p>
        </p:txBody>
      </p:sp>
    </p:spTree>
    <p:extLst>
      <p:ext uri="{BB962C8B-B14F-4D97-AF65-F5344CB8AC3E}">
        <p14:creationId xmlns:p14="http://schemas.microsoft.com/office/powerpoint/2010/main" val="12892002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platzhalter 23"/>
          <p:cNvSpPr>
            <a:spLocks noGrp="1"/>
          </p:cNvSpPr>
          <p:nvPr>
            <p:ph type="body" sz="quarter" idx="10"/>
          </p:nvPr>
        </p:nvSpPr>
        <p:spPr>
          <a:xfrm>
            <a:off x="488950" y="1422400"/>
            <a:ext cx="1747838" cy="4604399"/>
          </a:xfrm>
          <a:solidFill>
            <a:schemeClr val="accent3"/>
          </a:solidFill>
          <a:ln>
            <a:solidFill>
              <a:schemeClr val="accent3"/>
            </a:solidFill>
          </a:ln>
        </p:spPr>
        <p:txBody>
          <a:bodyPr/>
          <a:lstStyle/>
          <a:p>
            <a:r>
              <a:rPr lang="en-US" dirty="0"/>
              <a:t>Cash Disposition</a:t>
            </a:r>
          </a:p>
          <a:p>
            <a:pPr lvl="2">
              <a:buSzPct val="100000"/>
              <a:defRPr/>
            </a:pPr>
            <a:r>
              <a:rPr lang="en-US" dirty="0"/>
              <a:t>Cash desk approves payment runs and ensures compliance with the decisions made during the cash flow forecasting process </a:t>
            </a:r>
          </a:p>
          <a:p>
            <a:pPr lvl="2">
              <a:buSzPct val="100000"/>
              <a:defRPr/>
            </a:pPr>
            <a:r>
              <a:rPr lang="en-US" dirty="0"/>
              <a:t>It monitors daily liquidity status and assesses whether immediate actions are necessary </a:t>
            </a:r>
          </a:p>
          <a:p>
            <a:pPr lvl="2">
              <a:buSzPct val="100000"/>
              <a:defRPr/>
            </a:pPr>
            <a:r>
              <a:rPr lang="en-US" dirty="0"/>
              <a:t>It prepares the actual data for the transfer to cash control tools </a:t>
            </a:r>
          </a:p>
          <a:p>
            <a:pPr lvl="2">
              <a:buSzPct val="100000"/>
              <a:defRPr/>
            </a:pPr>
            <a:r>
              <a:rPr lang="en-US" dirty="0"/>
              <a:t>Provides input to cash forecasting concerning data, assumptions and processes </a:t>
            </a:r>
          </a:p>
          <a:p>
            <a:endParaRPr lang="en-US" dirty="0"/>
          </a:p>
        </p:txBody>
      </p:sp>
      <p:sp>
        <p:nvSpPr>
          <p:cNvPr id="5" name="Titel 4"/>
          <p:cNvSpPr>
            <a:spLocks noGrp="1"/>
          </p:cNvSpPr>
          <p:nvPr>
            <p:ph type="title"/>
          </p:nvPr>
        </p:nvSpPr>
        <p:spPr/>
        <p:txBody>
          <a:bodyPr/>
          <a:lstStyle/>
          <a:p>
            <a:r>
              <a:rPr lang="en-US" dirty="0"/>
              <a:t>Definitions </a:t>
            </a:r>
            <a:r>
              <a:rPr lang="en-US" dirty="0" smtClean="0"/>
              <a:t>(4/5</a:t>
            </a:r>
            <a:r>
              <a:rPr lang="en-US" dirty="0"/>
              <a:t>) – Cash Disposition</a:t>
            </a:r>
          </a:p>
        </p:txBody>
      </p:sp>
      <p:sp>
        <p:nvSpPr>
          <p:cNvPr id="4" name="Textplatzhalter 3"/>
          <p:cNvSpPr>
            <a:spLocks noGrp="1"/>
          </p:cNvSpPr>
          <p:nvPr>
            <p:ph type="body" sz="quarter" idx="13"/>
          </p:nvPr>
        </p:nvSpPr>
        <p:spPr/>
        <p:txBody>
          <a:bodyPr/>
          <a:lstStyle/>
          <a:p>
            <a:r>
              <a:rPr lang="en-US" dirty="0"/>
              <a:t>Cash </a:t>
            </a:r>
            <a:r>
              <a:rPr lang="en-US" dirty="0" smtClean="0"/>
              <a:t>Management</a:t>
            </a:r>
            <a:endParaRPr lang="en-US" dirty="0"/>
          </a:p>
        </p:txBody>
      </p:sp>
      <p:sp>
        <p:nvSpPr>
          <p:cNvPr id="42" name="Ellipse 41"/>
          <p:cNvSpPr/>
          <p:nvPr/>
        </p:nvSpPr>
        <p:spPr>
          <a:xfrm>
            <a:off x="505570" y="893377"/>
            <a:ext cx="266224" cy="270274"/>
          </a:xfrm>
          <a:prstGeom prst="ellipse">
            <a:avLst/>
          </a:prstGeom>
          <a:solidFill>
            <a:srgbClr val="005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smtClean="0"/>
              <a:t>2</a:t>
            </a:r>
            <a:endParaRPr lang="en-US" sz="900" b="1" dirty="0"/>
          </a:p>
        </p:txBody>
      </p:sp>
      <p:grpSp>
        <p:nvGrpSpPr>
          <p:cNvPr id="7" name="Gruppieren 6"/>
          <p:cNvGrpSpPr/>
          <p:nvPr/>
        </p:nvGrpSpPr>
        <p:grpSpPr>
          <a:xfrm>
            <a:off x="8710034" y="431884"/>
            <a:ext cx="651719" cy="702323"/>
            <a:chOff x="4007632" y="2299911"/>
            <a:chExt cx="1889125" cy="2035810"/>
          </a:xfrm>
        </p:grpSpPr>
        <p:grpSp>
          <p:nvGrpSpPr>
            <p:cNvPr id="26" name="Gruppieren 25"/>
            <p:cNvGrpSpPr>
              <a:grpSpLocks noChangeAspect="1"/>
            </p:cNvGrpSpPr>
            <p:nvPr/>
          </p:nvGrpSpPr>
          <p:grpSpPr>
            <a:xfrm>
              <a:off x="4007632" y="2299911"/>
              <a:ext cx="1889125" cy="2035810"/>
              <a:chOff x="7478638" y="1357660"/>
              <a:chExt cx="1349375" cy="1454150"/>
            </a:xfrm>
          </p:grpSpPr>
          <p:sp>
            <p:nvSpPr>
              <p:cNvPr id="27" name="Freeform 145"/>
              <p:cNvSpPr>
                <a:spLocks/>
              </p:cNvSpPr>
              <p:nvPr/>
            </p:nvSpPr>
            <p:spPr bwMode="gray">
              <a:xfrm>
                <a:off x="7478638" y="1357660"/>
                <a:ext cx="839788" cy="1011237"/>
              </a:xfrm>
              <a:custGeom>
                <a:avLst/>
                <a:gdLst>
                  <a:gd name="T0" fmla="*/ 2147483647 w 365"/>
                  <a:gd name="T1" fmla="*/ 2147483647 h 437"/>
                  <a:gd name="T2" fmla="*/ 2147483647 w 365"/>
                  <a:gd name="T3" fmla="*/ 2147483647 h 437"/>
                  <a:gd name="T4" fmla="*/ 2147483647 w 365"/>
                  <a:gd name="T5" fmla="*/ 0 h 437"/>
                  <a:gd name="T6" fmla="*/ 2147483647 w 365"/>
                  <a:gd name="T7" fmla="*/ 2147483647 h 437"/>
                  <a:gd name="T8" fmla="*/ 0 w 365"/>
                  <a:gd name="T9" fmla="*/ 2147483647 h 437"/>
                  <a:gd name="T10" fmla="*/ 2147483647 w 365"/>
                  <a:gd name="T11" fmla="*/ 2147483647 h 437"/>
                  <a:gd name="T12" fmla="*/ 2147483647 w 365"/>
                  <a:gd name="T13" fmla="*/ 2147483647 h 437"/>
                  <a:gd name="T14" fmla="*/ 2147483647 w 365"/>
                  <a:gd name="T15" fmla="*/ 2147483647 h 437"/>
                  <a:gd name="T16" fmla="*/ 2147483647 w 365"/>
                  <a:gd name="T17" fmla="*/ 2147483647 h 437"/>
                  <a:gd name="T18" fmla="*/ 2147483647 w 365"/>
                  <a:gd name="T19" fmla="*/ 2147483647 h 437"/>
                  <a:gd name="T20" fmla="*/ 2147483647 w 365"/>
                  <a:gd name="T21" fmla="*/ 2147483647 h 437"/>
                  <a:gd name="T22" fmla="*/ 2147483647 w 365"/>
                  <a:gd name="T23" fmla="*/ 2147483647 h 437"/>
                  <a:gd name="T24" fmla="*/ 2147483647 w 365"/>
                  <a:gd name="T25" fmla="*/ 2147483647 h 437"/>
                  <a:gd name="T26" fmla="*/ 2147483647 w 365"/>
                  <a:gd name="T27" fmla="*/ 2147483647 h 437"/>
                  <a:gd name="T28" fmla="*/ 2147483647 w 365"/>
                  <a:gd name="T29" fmla="*/ 2147483647 h 43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65"/>
                  <a:gd name="T46" fmla="*/ 0 h 437"/>
                  <a:gd name="T47" fmla="*/ 365 w 365"/>
                  <a:gd name="T48" fmla="*/ 437 h 43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65" h="437">
                    <a:moveTo>
                      <a:pt x="322" y="44"/>
                    </a:moveTo>
                    <a:cubicBezTo>
                      <a:pt x="304" y="22"/>
                      <a:pt x="304" y="22"/>
                      <a:pt x="304" y="22"/>
                    </a:cubicBezTo>
                    <a:cubicBezTo>
                      <a:pt x="286" y="0"/>
                      <a:pt x="286" y="0"/>
                      <a:pt x="286" y="0"/>
                    </a:cubicBezTo>
                    <a:cubicBezTo>
                      <a:pt x="286" y="43"/>
                      <a:pt x="286" y="43"/>
                      <a:pt x="286" y="43"/>
                    </a:cubicBezTo>
                    <a:cubicBezTo>
                      <a:pt x="127" y="46"/>
                      <a:pt x="0" y="176"/>
                      <a:pt x="0" y="335"/>
                    </a:cubicBezTo>
                    <a:cubicBezTo>
                      <a:pt x="0" y="371"/>
                      <a:pt x="6" y="405"/>
                      <a:pt x="18" y="437"/>
                    </a:cubicBezTo>
                    <a:cubicBezTo>
                      <a:pt x="40" y="377"/>
                      <a:pt x="40" y="377"/>
                      <a:pt x="40" y="377"/>
                    </a:cubicBezTo>
                    <a:cubicBezTo>
                      <a:pt x="115" y="389"/>
                      <a:pt x="115" y="389"/>
                      <a:pt x="115" y="389"/>
                    </a:cubicBezTo>
                    <a:cubicBezTo>
                      <a:pt x="100" y="342"/>
                      <a:pt x="105" y="289"/>
                      <a:pt x="132" y="242"/>
                    </a:cubicBezTo>
                    <a:cubicBezTo>
                      <a:pt x="165" y="185"/>
                      <a:pt x="224" y="152"/>
                      <a:pt x="286" y="149"/>
                    </a:cubicBezTo>
                    <a:cubicBezTo>
                      <a:pt x="286" y="191"/>
                      <a:pt x="286" y="191"/>
                      <a:pt x="286" y="191"/>
                    </a:cubicBezTo>
                    <a:cubicBezTo>
                      <a:pt x="304" y="169"/>
                      <a:pt x="304" y="169"/>
                      <a:pt x="304" y="169"/>
                    </a:cubicBezTo>
                    <a:cubicBezTo>
                      <a:pt x="319" y="151"/>
                      <a:pt x="319" y="151"/>
                      <a:pt x="319" y="151"/>
                    </a:cubicBezTo>
                    <a:cubicBezTo>
                      <a:pt x="365" y="96"/>
                      <a:pt x="365" y="96"/>
                      <a:pt x="365" y="96"/>
                    </a:cubicBezTo>
                    <a:lnTo>
                      <a:pt x="322" y="44"/>
                    </a:lnTo>
                    <a:close/>
                  </a:path>
                </a:pathLst>
              </a:custGeom>
              <a:solidFill>
                <a:srgbClr val="D9D9D9"/>
              </a:solidFill>
              <a:ln w="9525">
                <a:solidFill>
                  <a:schemeClr val="bg1"/>
                </a:solidFill>
                <a:round/>
                <a:headEnd/>
                <a:tailEnd/>
              </a:ln>
            </p:spPr>
            <p:txBody>
              <a:bodyPr/>
              <a:lstStyle/>
              <a:p>
                <a:endParaRPr lang="en-US" sz="700" dirty="0"/>
              </a:p>
            </p:txBody>
          </p:sp>
          <p:sp>
            <p:nvSpPr>
              <p:cNvPr id="45" name="Freeform 146"/>
              <p:cNvSpPr>
                <a:spLocks/>
              </p:cNvSpPr>
              <p:nvPr/>
            </p:nvSpPr>
            <p:spPr bwMode="gray">
              <a:xfrm>
                <a:off x="7492926" y="2265710"/>
                <a:ext cx="1177925" cy="546100"/>
              </a:xfrm>
              <a:custGeom>
                <a:avLst/>
                <a:gdLst>
                  <a:gd name="T0" fmla="*/ 2147483647 w 512"/>
                  <a:gd name="T1" fmla="*/ 2147483647 h 236"/>
                  <a:gd name="T2" fmla="*/ 2147483647 w 512"/>
                  <a:gd name="T3" fmla="*/ 2147483647 h 236"/>
                  <a:gd name="T4" fmla="*/ 2147483647 w 512"/>
                  <a:gd name="T5" fmla="*/ 2147483647 h 236"/>
                  <a:gd name="T6" fmla="*/ 2147483647 w 512"/>
                  <a:gd name="T7" fmla="*/ 2147483647 h 236"/>
                  <a:gd name="T8" fmla="*/ 2147483647 w 512"/>
                  <a:gd name="T9" fmla="*/ 2147483647 h 236"/>
                  <a:gd name="T10" fmla="*/ 2147483647 w 512"/>
                  <a:gd name="T11" fmla="*/ 2147483647 h 236"/>
                  <a:gd name="T12" fmla="*/ 2147483647 w 512"/>
                  <a:gd name="T13" fmla="*/ 2147483647 h 236"/>
                  <a:gd name="T14" fmla="*/ 2147483647 w 512"/>
                  <a:gd name="T15" fmla="*/ 0 h 236"/>
                  <a:gd name="T16" fmla="*/ 2147483647 w 512"/>
                  <a:gd name="T17" fmla="*/ 2147483647 h 236"/>
                  <a:gd name="T18" fmla="*/ 2147483647 w 512"/>
                  <a:gd name="T19" fmla="*/ 2147483647 h 236"/>
                  <a:gd name="T20" fmla="*/ 0 w 512"/>
                  <a:gd name="T21" fmla="*/ 2147483647 h 236"/>
                  <a:gd name="T22" fmla="*/ 2147483647 w 512"/>
                  <a:gd name="T23" fmla="*/ 2147483647 h 236"/>
                  <a:gd name="T24" fmla="*/ 2147483647 w 512"/>
                  <a:gd name="T25" fmla="*/ 2147483647 h 236"/>
                  <a:gd name="T26" fmla="*/ 2147483647 w 512"/>
                  <a:gd name="T27" fmla="*/ 2147483647 h 236"/>
                  <a:gd name="T28" fmla="*/ 2147483647 w 512"/>
                  <a:gd name="T29" fmla="*/ 2147483647 h 2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12"/>
                  <a:gd name="T46" fmla="*/ 0 h 236"/>
                  <a:gd name="T47" fmla="*/ 512 w 512"/>
                  <a:gd name="T48" fmla="*/ 236 h 2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12" h="236">
                    <a:moveTo>
                      <a:pt x="449" y="141"/>
                    </a:moveTo>
                    <a:cubicBezTo>
                      <a:pt x="422" y="70"/>
                      <a:pt x="422" y="70"/>
                      <a:pt x="422" y="70"/>
                    </a:cubicBezTo>
                    <a:cubicBezTo>
                      <a:pt x="365" y="132"/>
                      <a:pt x="270" y="148"/>
                      <a:pt x="194" y="104"/>
                    </a:cubicBezTo>
                    <a:cubicBezTo>
                      <a:pt x="166" y="89"/>
                      <a:pt x="145" y="67"/>
                      <a:pt x="129" y="42"/>
                    </a:cubicBezTo>
                    <a:cubicBezTo>
                      <a:pt x="165" y="21"/>
                      <a:pt x="165" y="21"/>
                      <a:pt x="165" y="21"/>
                    </a:cubicBezTo>
                    <a:cubicBezTo>
                      <a:pt x="137" y="16"/>
                      <a:pt x="137" y="16"/>
                      <a:pt x="137" y="16"/>
                    </a:cubicBezTo>
                    <a:cubicBezTo>
                      <a:pt x="114" y="12"/>
                      <a:pt x="114" y="12"/>
                      <a:pt x="114" y="12"/>
                    </a:cubicBezTo>
                    <a:cubicBezTo>
                      <a:pt x="43" y="0"/>
                      <a:pt x="43" y="0"/>
                      <a:pt x="43" y="0"/>
                    </a:cubicBezTo>
                    <a:cubicBezTo>
                      <a:pt x="20" y="64"/>
                      <a:pt x="20" y="64"/>
                      <a:pt x="20" y="64"/>
                    </a:cubicBezTo>
                    <a:cubicBezTo>
                      <a:pt x="10" y="90"/>
                      <a:pt x="10" y="90"/>
                      <a:pt x="10" y="90"/>
                    </a:cubicBezTo>
                    <a:cubicBezTo>
                      <a:pt x="0" y="116"/>
                      <a:pt x="0" y="116"/>
                      <a:pt x="0" y="116"/>
                    </a:cubicBezTo>
                    <a:cubicBezTo>
                      <a:pt x="36" y="96"/>
                      <a:pt x="36" y="96"/>
                      <a:pt x="36" y="96"/>
                    </a:cubicBezTo>
                    <a:cubicBezTo>
                      <a:pt x="88" y="180"/>
                      <a:pt x="181" y="236"/>
                      <a:pt x="287" y="236"/>
                    </a:cubicBezTo>
                    <a:cubicBezTo>
                      <a:pt x="377" y="236"/>
                      <a:pt x="458" y="195"/>
                      <a:pt x="512" y="130"/>
                    </a:cubicBezTo>
                    <a:lnTo>
                      <a:pt x="449" y="141"/>
                    </a:lnTo>
                    <a:close/>
                  </a:path>
                </a:pathLst>
              </a:custGeom>
              <a:solidFill>
                <a:srgbClr val="D9D9D9"/>
              </a:solidFill>
              <a:ln w="9525">
                <a:solidFill>
                  <a:schemeClr val="bg1"/>
                </a:solidFill>
                <a:round/>
                <a:headEnd/>
                <a:tailEnd/>
              </a:ln>
            </p:spPr>
            <p:txBody>
              <a:bodyPr/>
              <a:lstStyle/>
              <a:p>
                <a:endParaRPr lang="en-US" sz="700" dirty="0"/>
              </a:p>
            </p:txBody>
          </p:sp>
          <p:sp>
            <p:nvSpPr>
              <p:cNvPr id="47" name="Freeform 147"/>
              <p:cNvSpPr>
                <a:spLocks/>
              </p:cNvSpPr>
              <p:nvPr/>
            </p:nvSpPr>
            <p:spPr bwMode="gray">
              <a:xfrm>
                <a:off x="8246988" y="1467197"/>
                <a:ext cx="581025" cy="1087438"/>
              </a:xfrm>
              <a:custGeom>
                <a:avLst/>
                <a:gdLst>
                  <a:gd name="T0" fmla="*/ 2147483647 w 252"/>
                  <a:gd name="T1" fmla="*/ 2147483647 h 470"/>
                  <a:gd name="T2" fmla="*/ 2147483647 w 252"/>
                  <a:gd name="T3" fmla="*/ 2147483647 h 470"/>
                  <a:gd name="T4" fmla="*/ 2147483647 w 252"/>
                  <a:gd name="T5" fmla="*/ 0 h 470"/>
                  <a:gd name="T6" fmla="*/ 2147483647 w 252"/>
                  <a:gd name="T7" fmla="*/ 2147483647 h 470"/>
                  <a:gd name="T8" fmla="*/ 0 w 252"/>
                  <a:gd name="T9" fmla="*/ 2147483647 h 470"/>
                  <a:gd name="T10" fmla="*/ 2147483647 w 252"/>
                  <a:gd name="T11" fmla="*/ 2147483647 h 470"/>
                  <a:gd name="T12" fmla="*/ 2147483647 w 252"/>
                  <a:gd name="T13" fmla="*/ 2147483647 h 470"/>
                  <a:gd name="T14" fmla="*/ 2147483647 w 252"/>
                  <a:gd name="T15" fmla="*/ 2147483647 h 470"/>
                  <a:gd name="T16" fmla="*/ 2147483647 w 252"/>
                  <a:gd name="T17" fmla="*/ 2147483647 h 470"/>
                  <a:gd name="T18" fmla="*/ 2147483647 w 252"/>
                  <a:gd name="T19" fmla="*/ 2147483647 h 470"/>
                  <a:gd name="T20" fmla="*/ 2147483647 w 252"/>
                  <a:gd name="T21" fmla="*/ 2147483647 h 470"/>
                  <a:gd name="T22" fmla="*/ 2147483647 w 252"/>
                  <a:gd name="T23" fmla="*/ 2147483647 h 470"/>
                  <a:gd name="T24" fmla="*/ 2147483647 w 252"/>
                  <a:gd name="T25" fmla="*/ 2147483647 h 470"/>
                  <a:gd name="T26" fmla="*/ 2147483647 w 252"/>
                  <a:gd name="T27" fmla="*/ 2147483647 h 470"/>
                  <a:gd name="T28" fmla="*/ 2147483647 w 252"/>
                  <a:gd name="T29" fmla="*/ 2147483647 h 47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52"/>
                  <a:gd name="T46" fmla="*/ 0 h 470"/>
                  <a:gd name="T47" fmla="*/ 252 w 252"/>
                  <a:gd name="T48" fmla="*/ 470 h 47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52" h="470">
                    <a:moveTo>
                      <a:pt x="216" y="429"/>
                    </a:moveTo>
                    <a:cubicBezTo>
                      <a:pt x="238" y="387"/>
                      <a:pt x="251" y="339"/>
                      <a:pt x="251" y="288"/>
                    </a:cubicBezTo>
                    <a:cubicBezTo>
                      <a:pt x="251" y="144"/>
                      <a:pt x="146" y="23"/>
                      <a:pt x="8" y="0"/>
                    </a:cubicBezTo>
                    <a:cubicBezTo>
                      <a:pt x="49" y="49"/>
                      <a:pt x="49" y="49"/>
                      <a:pt x="49" y="49"/>
                    </a:cubicBezTo>
                    <a:cubicBezTo>
                      <a:pt x="0" y="107"/>
                      <a:pt x="0" y="107"/>
                      <a:pt x="0" y="107"/>
                    </a:cubicBezTo>
                    <a:cubicBezTo>
                      <a:pt x="18" y="111"/>
                      <a:pt x="35" y="118"/>
                      <a:pt x="52" y="127"/>
                    </a:cubicBezTo>
                    <a:cubicBezTo>
                      <a:pt x="139" y="177"/>
                      <a:pt x="170" y="287"/>
                      <a:pt x="123" y="375"/>
                    </a:cubicBezTo>
                    <a:cubicBezTo>
                      <a:pt x="87" y="354"/>
                      <a:pt x="87" y="354"/>
                      <a:pt x="87" y="354"/>
                    </a:cubicBezTo>
                    <a:cubicBezTo>
                      <a:pt x="97" y="381"/>
                      <a:pt x="97" y="381"/>
                      <a:pt x="97" y="381"/>
                    </a:cubicBezTo>
                    <a:cubicBezTo>
                      <a:pt x="105" y="403"/>
                      <a:pt x="105" y="403"/>
                      <a:pt x="105" y="403"/>
                    </a:cubicBezTo>
                    <a:cubicBezTo>
                      <a:pt x="130" y="470"/>
                      <a:pt x="130" y="470"/>
                      <a:pt x="130" y="470"/>
                    </a:cubicBezTo>
                    <a:cubicBezTo>
                      <a:pt x="197" y="459"/>
                      <a:pt x="197" y="459"/>
                      <a:pt x="197" y="459"/>
                    </a:cubicBezTo>
                    <a:cubicBezTo>
                      <a:pt x="224" y="454"/>
                      <a:pt x="224" y="454"/>
                      <a:pt x="224" y="454"/>
                    </a:cubicBezTo>
                    <a:cubicBezTo>
                      <a:pt x="252" y="450"/>
                      <a:pt x="252" y="450"/>
                      <a:pt x="252" y="450"/>
                    </a:cubicBezTo>
                    <a:lnTo>
                      <a:pt x="216" y="429"/>
                    </a:lnTo>
                    <a:close/>
                  </a:path>
                </a:pathLst>
              </a:custGeom>
              <a:solidFill>
                <a:srgbClr val="005EB8"/>
              </a:solidFill>
              <a:ln w="9525">
                <a:solidFill>
                  <a:schemeClr val="bg1"/>
                </a:solidFill>
                <a:round/>
                <a:headEnd/>
                <a:tailEnd/>
              </a:ln>
            </p:spPr>
            <p:txBody>
              <a:bodyPr/>
              <a:lstStyle/>
              <a:p>
                <a:endParaRPr lang="en-US" sz="700" dirty="0"/>
              </a:p>
            </p:txBody>
          </p:sp>
        </p:grpSp>
        <p:sp>
          <p:nvSpPr>
            <p:cNvPr id="48" name="Text Box 44"/>
            <p:cNvSpPr txBox="1">
              <a:spLocks noChangeAspect="1" noChangeArrowheads="1"/>
            </p:cNvSpPr>
            <p:nvPr/>
          </p:nvSpPr>
          <p:spPr bwMode="auto">
            <a:xfrm>
              <a:off x="4087873" y="3076102"/>
              <a:ext cx="1727199" cy="669108"/>
            </a:xfrm>
            <a:prstGeom prst="rect">
              <a:avLst/>
            </a:prstGeom>
            <a:noFill/>
            <a:ln w="25400">
              <a:noFill/>
              <a:miter lim="800000"/>
              <a:headEnd/>
              <a:tailEnd/>
            </a:ln>
          </p:spPr>
          <p:txBody>
            <a:bodyPr anchor="ctr" anchorCtr="1">
              <a:spAutoFit/>
            </a:bodyPr>
            <a:lstStyle/>
            <a:p>
              <a:pPr algn="ctr" defTabSz="762000" eaLnBrk="0" hangingPunct="0">
                <a:spcBef>
                  <a:spcPct val="50000"/>
                </a:spcBef>
              </a:pPr>
              <a:r>
                <a:rPr lang="en-US" sz="900" b="1" dirty="0" smtClean="0">
                  <a:solidFill>
                    <a:schemeClr val="tx2"/>
                  </a:solidFill>
                </a:rPr>
                <a:t>OCM</a:t>
              </a:r>
              <a:endParaRPr lang="en-US" sz="900" b="1" dirty="0">
                <a:solidFill>
                  <a:schemeClr val="tx2"/>
                </a:solidFill>
              </a:endParaRPr>
            </a:p>
          </p:txBody>
        </p:sp>
      </p:grpSp>
      <p:sp>
        <p:nvSpPr>
          <p:cNvPr id="43" name="Rectangle 4"/>
          <p:cNvSpPr>
            <a:spLocks noChangeArrowheads="1"/>
          </p:cNvSpPr>
          <p:nvPr/>
        </p:nvSpPr>
        <p:spPr bwMode="gray">
          <a:xfrm>
            <a:off x="2449447" y="1666323"/>
            <a:ext cx="1391382" cy="255679"/>
          </a:xfrm>
          <a:prstGeom prst="rect">
            <a:avLst/>
          </a:prstGeom>
          <a:solidFill>
            <a:srgbClr val="D9D9D9"/>
          </a:solidFill>
          <a:ln w="19050">
            <a:noFill/>
            <a:miter lim="800000"/>
            <a:headEnd/>
            <a:tailEnd/>
          </a:ln>
        </p:spPr>
        <p:txBody>
          <a:bodyPr anchor="ctr" anchorCtr="1"/>
          <a:lstStyle/>
          <a:p>
            <a:pPr algn="ctr" defTabSz="762000">
              <a:spcBef>
                <a:spcPct val="50000"/>
              </a:spcBef>
            </a:pPr>
            <a:endParaRPr lang="en-US" sz="900" b="1" dirty="0">
              <a:solidFill>
                <a:srgbClr val="747678"/>
              </a:solidFill>
            </a:endParaRPr>
          </a:p>
        </p:txBody>
      </p:sp>
      <p:sp>
        <p:nvSpPr>
          <p:cNvPr id="44" name="Rectangle 5"/>
          <p:cNvSpPr>
            <a:spLocks noChangeArrowheads="1"/>
          </p:cNvSpPr>
          <p:nvPr/>
        </p:nvSpPr>
        <p:spPr bwMode="gray">
          <a:xfrm>
            <a:off x="2920912" y="1713344"/>
            <a:ext cx="436017" cy="138499"/>
          </a:xfrm>
          <a:prstGeom prst="rect">
            <a:avLst/>
          </a:prstGeom>
          <a:solidFill>
            <a:srgbClr val="D9D9D9"/>
          </a:solidFill>
          <a:ln w="19050">
            <a:noFill/>
            <a:miter lim="800000"/>
            <a:headEnd/>
            <a:tailEnd/>
          </a:ln>
        </p:spPr>
        <p:txBody>
          <a:bodyPr wrap="none" lIns="0" tIns="0" rIns="0" bIns="0">
            <a:spAutoFit/>
          </a:bodyPr>
          <a:lstStyle/>
          <a:p>
            <a:pPr algn="ctr" defTabSz="762000"/>
            <a:r>
              <a:rPr lang="en-US" sz="900" b="1" dirty="0" smtClean="0">
                <a:solidFill>
                  <a:srgbClr val="747678"/>
                </a:solidFill>
              </a:rPr>
              <a:t>Monday</a:t>
            </a:r>
            <a:endParaRPr lang="en-US" sz="900" b="1" dirty="0">
              <a:solidFill>
                <a:srgbClr val="747678"/>
              </a:solidFill>
            </a:endParaRPr>
          </a:p>
        </p:txBody>
      </p:sp>
      <p:sp>
        <p:nvSpPr>
          <p:cNvPr id="46" name="Rectangle 6"/>
          <p:cNvSpPr>
            <a:spLocks noChangeArrowheads="1"/>
          </p:cNvSpPr>
          <p:nvPr/>
        </p:nvSpPr>
        <p:spPr bwMode="gray">
          <a:xfrm>
            <a:off x="3840829" y="1666323"/>
            <a:ext cx="1392936" cy="255679"/>
          </a:xfrm>
          <a:prstGeom prst="rect">
            <a:avLst/>
          </a:prstGeom>
          <a:solidFill>
            <a:srgbClr val="D9D9D9"/>
          </a:solidFill>
          <a:ln w="19050">
            <a:noFill/>
            <a:miter lim="800000"/>
            <a:headEnd/>
            <a:tailEnd/>
          </a:ln>
        </p:spPr>
        <p:txBody>
          <a:bodyPr anchor="ctr" anchorCtr="1"/>
          <a:lstStyle/>
          <a:p>
            <a:pPr algn="ctr" defTabSz="762000">
              <a:spcBef>
                <a:spcPct val="50000"/>
              </a:spcBef>
            </a:pPr>
            <a:endParaRPr lang="en-US" sz="900" b="1" dirty="0">
              <a:solidFill>
                <a:schemeClr val="bg1"/>
              </a:solidFill>
            </a:endParaRPr>
          </a:p>
        </p:txBody>
      </p:sp>
      <p:sp>
        <p:nvSpPr>
          <p:cNvPr id="78" name="Rectangle 7"/>
          <p:cNvSpPr>
            <a:spLocks noChangeArrowheads="1"/>
          </p:cNvSpPr>
          <p:nvPr/>
        </p:nvSpPr>
        <p:spPr bwMode="gray">
          <a:xfrm>
            <a:off x="4273237" y="1713344"/>
            <a:ext cx="500137" cy="138499"/>
          </a:xfrm>
          <a:prstGeom prst="rect">
            <a:avLst/>
          </a:prstGeom>
          <a:solidFill>
            <a:srgbClr val="D9D9D9"/>
          </a:solidFill>
          <a:ln w="19050">
            <a:noFill/>
            <a:miter lim="800000"/>
            <a:headEnd/>
            <a:tailEnd/>
          </a:ln>
        </p:spPr>
        <p:txBody>
          <a:bodyPr wrap="none" lIns="0" tIns="0" rIns="0" bIns="0">
            <a:spAutoFit/>
          </a:bodyPr>
          <a:lstStyle/>
          <a:p>
            <a:pPr algn="ctr" defTabSz="762000"/>
            <a:r>
              <a:rPr lang="en-US" sz="900" b="1" dirty="0" smtClean="0">
                <a:solidFill>
                  <a:srgbClr val="747678"/>
                </a:solidFill>
              </a:rPr>
              <a:t>Tuesday </a:t>
            </a:r>
            <a:endParaRPr lang="en-US" sz="900" b="1" dirty="0">
              <a:solidFill>
                <a:srgbClr val="747678"/>
              </a:solidFill>
            </a:endParaRPr>
          </a:p>
        </p:txBody>
      </p:sp>
      <p:sp>
        <p:nvSpPr>
          <p:cNvPr id="80" name="Rectangle 8"/>
          <p:cNvSpPr>
            <a:spLocks noChangeArrowheads="1"/>
          </p:cNvSpPr>
          <p:nvPr/>
        </p:nvSpPr>
        <p:spPr bwMode="gray">
          <a:xfrm>
            <a:off x="5233766" y="1666323"/>
            <a:ext cx="1396045" cy="255679"/>
          </a:xfrm>
          <a:prstGeom prst="rect">
            <a:avLst/>
          </a:prstGeom>
          <a:solidFill>
            <a:srgbClr val="D9D9D9"/>
          </a:solidFill>
          <a:ln w="19050">
            <a:noFill/>
            <a:miter lim="800000"/>
            <a:headEnd/>
            <a:tailEnd/>
          </a:ln>
        </p:spPr>
        <p:txBody>
          <a:bodyPr anchor="ctr" anchorCtr="1"/>
          <a:lstStyle/>
          <a:p>
            <a:pPr algn="ctr" defTabSz="762000">
              <a:spcBef>
                <a:spcPct val="50000"/>
              </a:spcBef>
            </a:pPr>
            <a:endParaRPr lang="en-US" sz="900" b="1" dirty="0">
              <a:solidFill>
                <a:schemeClr val="bg1"/>
              </a:solidFill>
            </a:endParaRPr>
          </a:p>
        </p:txBody>
      </p:sp>
      <p:sp>
        <p:nvSpPr>
          <p:cNvPr id="81" name="Rectangle 9"/>
          <p:cNvSpPr>
            <a:spLocks noChangeArrowheads="1"/>
          </p:cNvSpPr>
          <p:nvPr/>
        </p:nvSpPr>
        <p:spPr bwMode="gray">
          <a:xfrm>
            <a:off x="5581168" y="1713344"/>
            <a:ext cx="673261" cy="138499"/>
          </a:xfrm>
          <a:prstGeom prst="rect">
            <a:avLst/>
          </a:prstGeom>
          <a:solidFill>
            <a:srgbClr val="D9D9D9"/>
          </a:solidFill>
          <a:ln w="19050">
            <a:noFill/>
            <a:miter lim="800000"/>
            <a:headEnd/>
            <a:tailEnd/>
          </a:ln>
        </p:spPr>
        <p:txBody>
          <a:bodyPr wrap="none" lIns="0" tIns="0" rIns="0" bIns="0">
            <a:spAutoFit/>
          </a:bodyPr>
          <a:lstStyle/>
          <a:p>
            <a:pPr algn="ctr" defTabSz="762000"/>
            <a:r>
              <a:rPr lang="en-US" sz="900" b="1" dirty="0" smtClean="0">
                <a:solidFill>
                  <a:srgbClr val="747678"/>
                </a:solidFill>
              </a:rPr>
              <a:t>Wednesday </a:t>
            </a:r>
            <a:endParaRPr lang="en-US" sz="900" b="1" dirty="0">
              <a:solidFill>
                <a:srgbClr val="747678"/>
              </a:solidFill>
            </a:endParaRPr>
          </a:p>
        </p:txBody>
      </p:sp>
      <p:sp>
        <p:nvSpPr>
          <p:cNvPr id="82" name="Rectangle 10"/>
          <p:cNvSpPr>
            <a:spLocks noChangeArrowheads="1"/>
          </p:cNvSpPr>
          <p:nvPr/>
        </p:nvSpPr>
        <p:spPr bwMode="gray">
          <a:xfrm>
            <a:off x="6629811" y="1666323"/>
            <a:ext cx="1394490" cy="255679"/>
          </a:xfrm>
          <a:prstGeom prst="rect">
            <a:avLst/>
          </a:prstGeom>
          <a:solidFill>
            <a:srgbClr val="D9D9D9"/>
          </a:solidFill>
          <a:ln w="19050">
            <a:noFill/>
            <a:miter lim="800000"/>
            <a:headEnd/>
            <a:tailEnd/>
          </a:ln>
        </p:spPr>
        <p:txBody>
          <a:bodyPr anchor="ctr" anchorCtr="1"/>
          <a:lstStyle/>
          <a:p>
            <a:pPr algn="ctr" defTabSz="762000">
              <a:spcBef>
                <a:spcPct val="50000"/>
              </a:spcBef>
            </a:pPr>
            <a:endParaRPr lang="en-US" sz="900" b="1" dirty="0">
              <a:solidFill>
                <a:srgbClr val="747678"/>
              </a:solidFill>
            </a:endParaRPr>
          </a:p>
        </p:txBody>
      </p:sp>
      <p:sp>
        <p:nvSpPr>
          <p:cNvPr id="83" name="Rectangle 11"/>
          <p:cNvSpPr>
            <a:spLocks noChangeArrowheads="1"/>
          </p:cNvSpPr>
          <p:nvPr/>
        </p:nvSpPr>
        <p:spPr bwMode="gray">
          <a:xfrm>
            <a:off x="7036571" y="1713344"/>
            <a:ext cx="551433" cy="138499"/>
          </a:xfrm>
          <a:prstGeom prst="rect">
            <a:avLst/>
          </a:prstGeom>
          <a:solidFill>
            <a:srgbClr val="D9D9D9"/>
          </a:solidFill>
          <a:ln w="19050">
            <a:noFill/>
            <a:miter lim="800000"/>
            <a:headEnd/>
            <a:tailEnd/>
          </a:ln>
        </p:spPr>
        <p:txBody>
          <a:bodyPr wrap="none" lIns="0" tIns="0" rIns="0" bIns="0">
            <a:spAutoFit/>
          </a:bodyPr>
          <a:lstStyle/>
          <a:p>
            <a:pPr algn="ctr" defTabSz="762000"/>
            <a:r>
              <a:rPr lang="en-US" sz="900" b="1" dirty="0" smtClean="0">
                <a:solidFill>
                  <a:srgbClr val="747678"/>
                </a:solidFill>
              </a:rPr>
              <a:t>Thursday </a:t>
            </a:r>
            <a:endParaRPr lang="en-US" sz="900" b="1" dirty="0">
              <a:solidFill>
                <a:srgbClr val="747678"/>
              </a:solidFill>
            </a:endParaRPr>
          </a:p>
        </p:txBody>
      </p:sp>
      <p:sp>
        <p:nvSpPr>
          <p:cNvPr id="84" name="Rectangle 12"/>
          <p:cNvSpPr>
            <a:spLocks noChangeArrowheads="1"/>
          </p:cNvSpPr>
          <p:nvPr/>
        </p:nvSpPr>
        <p:spPr bwMode="gray">
          <a:xfrm>
            <a:off x="8024301" y="1666323"/>
            <a:ext cx="1391382" cy="255679"/>
          </a:xfrm>
          <a:prstGeom prst="rect">
            <a:avLst/>
          </a:prstGeom>
          <a:solidFill>
            <a:srgbClr val="D9D9D9"/>
          </a:solidFill>
          <a:ln w="19050">
            <a:noFill/>
            <a:miter lim="800000"/>
            <a:headEnd/>
            <a:tailEnd/>
          </a:ln>
        </p:spPr>
        <p:txBody>
          <a:bodyPr anchor="ctr" anchorCtr="1"/>
          <a:lstStyle/>
          <a:p>
            <a:pPr algn="ctr" defTabSz="762000">
              <a:spcBef>
                <a:spcPct val="50000"/>
              </a:spcBef>
            </a:pPr>
            <a:endParaRPr lang="en-US" sz="900" b="1" dirty="0">
              <a:solidFill>
                <a:srgbClr val="747678"/>
              </a:solidFill>
            </a:endParaRPr>
          </a:p>
        </p:txBody>
      </p:sp>
      <p:sp>
        <p:nvSpPr>
          <p:cNvPr id="85" name="Rectangle 13"/>
          <p:cNvSpPr>
            <a:spLocks noChangeArrowheads="1"/>
          </p:cNvSpPr>
          <p:nvPr/>
        </p:nvSpPr>
        <p:spPr bwMode="gray">
          <a:xfrm>
            <a:off x="8539095" y="1713344"/>
            <a:ext cx="346250" cy="138499"/>
          </a:xfrm>
          <a:prstGeom prst="rect">
            <a:avLst/>
          </a:prstGeom>
          <a:noFill/>
          <a:ln w="19050">
            <a:noFill/>
            <a:miter lim="800000"/>
            <a:headEnd/>
            <a:tailEnd/>
          </a:ln>
        </p:spPr>
        <p:txBody>
          <a:bodyPr wrap="none" lIns="0" tIns="0" rIns="0" bIns="0">
            <a:spAutoFit/>
          </a:bodyPr>
          <a:lstStyle/>
          <a:p>
            <a:pPr algn="ctr" defTabSz="762000"/>
            <a:r>
              <a:rPr lang="en-US" sz="900" b="1" dirty="0" smtClean="0">
                <a:solidFill>
                  <a:srgbClr val="747678"/>
                </a:solidFill>
              </a:rPr>
              <a:t>Friday</a:t>
            </a:r>
            <a:endParaRPr lang="en-US" sz="900" b="1" dirty="0">
              <a:solidFill>
                <a:srgbClr val="747678"/>
              </a:solidFill>
            </a:endParaRPr>
          </a:p>
        </p:txBody>
      </p:sp>
      <p:sp>
        <p:nvSpPr>
          <p:cNvPr id="86" name="Rectangle 14"/>
          <p:cNvSpPr>
            <a:spLocks noChangeArrowheads="1"/>
          </p:cNvSpPr>
          <p:nvPr/>
        </p:nvSpPr>
        <p:spPr bwMode="gray">
          <a:xfrm>
            <a:off x="2456661" y="1422399"/>
            <a:ext cx="6966236" cy="243924"/>
          </a:xfrm>
          <a:prstGeom prst="rect">
            <a:avLst/>
          </a:prstGeom>
          <a:solidFill>
            <a:srgbClr val="747678"/>
          </a:solidFill>
          <a:ln w="19050">
            <a:noFill/>
            <a:miter lim="800000"/>
            <a:headEnd/>
            <a:tailEnd/>
          </a:ln>
        </p:spPr>
        <p:txBody>
          <a:bodyPr anchor="ctr" anchorCtr="1"/>
          <a:lstStyle/>
          <a:p>
            <a:pPr algn="ctr" defTabSz="762000">
              <a:spcBef>
                <a:spcPct val="50000"/>
              </a:spcBef>
            </a:pPr>
            <a:endParaRPr lang="en-US" sz="900" b="1" dirty="0">
              <a:solidFill>
                <a:schemeClr val="bg1"/>
              </a:solidFill>
            </a:endParaRPr>
          </a:p>
        </p:txBody>
      </p:sp>
      <p:sp>
        <p:nvSpPr>
          <p:cNvPr id="87" name="Rectangle 15"/>
          <p:cNvSpPr>
            <a:spLocks noChangeArrowheads="1"/>
          </p:cNvSpPr>
          <p:nvPr/>
        </p:nvSpPr>
        <p:spPr bwMode="gray">
          <a:xfrm>
            <a:off x="5476823" y="1469420"/>
            <a:ext cx="839975" cy="138499"/>
          </a:xfrm>
          <a:prstGeom prst="rect">
            <a:avLst/>
          </a:prstGeom>
          <a:noFill/>
          <a:ln w="19050">
            <a:noFill/>
            <a:miter lim="800000"/>
            <a:headEnd/>
            <a:tailEnd/>
          </a:ln>
        </p:spPr>
        <p:txBody>
          <a:bodyPr wrap="none" lIns="0" tIns="0" rIns="0" bIns="0">
            <a:spAutoFit/>
          </a:bodyPr>
          <a:lstStyle/>
          <a:p>
            <a:pPr algn="ctr" defTabSz="762000"/>
            <a:r>
              <a:rPr lang="en-US" sz="900" b="1" dirty="0" smtClean="0">
                <a:solidFill>
                  <a:schemeClr val="bg1"/>
                </a:solidFill>
              </a:rPr>
              <a:t>Calendar week </a:t>
            </a:r>
            <a:endParaRPr lang="en-US" sz="900" b="1" dirty="0">
              <a:solidFill>
                <a:schemeClr val="bg1"/>
              </a:solidFill>
            </a:endParaRPr>
          </a:p>
        </p:txBody>
      </p:sp>
      <p:sp>
        <p:nvSpPr>
          <p:cNvPr id="88" name="Text Box 16"/>
          <p:cNvSpPr txBox="1">
            <a:spLocks noChangeArrowheads="1"/>
          </p:cNvSpPr>
          <p:nvPr/>
        </p:nvSpPr>
        <p:spPr bwMode="gray">
          <a:xfrm>
            <a:off x="6696659" y="2545037"/>
            <a:ext cx="1305878" cy="1343486"/>
          </a:xfrm>
          <a:prstGeom prst="rect">
            <a:avLst/>
          </a:prstGeom>
          <a:solidFill>
            <a:srgbClr val="005EB8"/>
          </a:solidFill>
          <a:ln w="19050">
            <a:noFill/>
            <a:miter lim="800000"/>
            <a:headEnd type="none" w="sm" len="sm"/>
            <a:tailEnd type="none" w="sm" len="sm"/>
          </a:ln>
        </p:spPr>
        <p:txBody>
          <a:bodyPr wrap="square"/>
          <a:lstStyle/>
          <a:p>
            <a:pPr defTabSz="762000">
              <a:spcAft>
                <a:spcPts val="300"/>
              </a:spcAft>
            </a:pPr>
            <a:r>
              <a:rPr lang="en-US" sz="900" dirty="0" smtClean="0">
                <a:solidFill>
                  <a:schemeClr val="bg1"/>
                </a:solidFill>
              </a:rPr>
              <a:t>Reports from:</a:t>
            </a:r>
            <a:endParaRPr lang="en-US" sz="900" b="0" dirty="0" smtClean="0">
              <a:solidFill>
                <a:schemeClr val="bg1"/>
              </a:solidFill>
            </a:endParaRPr>
          </a:p>
          <a:p>
            <a:pPr marL="216000" lvl="2" indent="-216000">
              <a:spcAft>
                <a:spcPts val="300"/>
              </a:spcAft>
              <a:buClr>
                <a:schemeClr val="bg1"/>
              </a:buClr>
              <a:buSzPct val="100000"/>
              <a:buFont typeface="Arial" panose="020B0604020202020204" pitchFamily="34" charset="0"/>
              <a:buChar char="—"/>
              <a:defRPr/>
            </a:pPr>
            <a:r>
              <a:rPr lang="en-US" sz="900" dirty="0" smtClean="0">
                <a:solidFill>
                  <a:schemeClr val="bg1"/>
                </a:solidFill>
              </a:rPr>
              <a:t>Accounting</a:t>
            </a:r>
          </a:p>
          <a:p>
            <a:pPr marL="216000" lvl="2" indent="-216000">
              <a:spcAft>
                <a:spcPts val="300"/>
              </a:spcAft>
              <a:buClr>
                <a:schemeClr val="bg1"/>
              </a:buClr>
              <a:buSzPct val="100000"/>
              <a:buFont typeface="Arial" panose="020B0604020202020204" pitchFamily="34" charset="0"/>
              <a:buChar char="—"/>
              <a:defRPr/>
            </a:pPr>
            <a:r>
              <a:rPr lang="en-US" sz="900" dirty="0" smtClean="0">
                <a:solidFill>
                  <a:schemeClr val="bg1"/>
                </a:solidFill>
              </a:rPr>
              <a:t>Procurement</a:t>
            </a:r>
          </a:p>
          <a:p>
            <a:pPr marL="216000" lvl="2" indent="-216000">
              <a:spcAft>
                <a:spcPts val="300"/>
              </a:spcAft>
              <a:buClr>
                <a:schemeClr val="bg1"/>
              </a:buClr>
              <a:buSzPct val="100000"/>
              <a:buFont typeface="Arial" panose="020B0604020202020204" pitchFamily="34" charset="0"/>
              <a:buChar char="—"/>
              <a:defRPr/>
            </a:pPr>
            <a:r>
              <a:rPr lang="en-US" sz="900" dirty="0" smtClean="0">
                <a:solidFill>
                  <a:schemeClr val="bg1"/>
                </a:solidFill>
              </a:rPr>
              <a:t>Sales</a:t>
            </a:r>
          </a:p>
          <a:p>
            <a:pPr marL="216000" lvl="2" indent="-216000">
              <a:spcAft>
                <a:spcPts val="300"/>
              </a:spcAft>
              <a:buClr>
                <a:schemeClr val="bg1"/>
              </a:buClr>
              <a:buSzPct val="100000"/>
              <a:buFont typeface="Arial" panose="020B0604020202020204" pitchFamily="34" charset="0"/>
              <a:buChar char="—"/>
              <a:defRPr/>
            </a:pPr>
            <a:r>
              <a:rPr lang="en-US" sz="900" dirty="0" smtClean="0">
                <a:solidFill>
                  <a:schemeClr val="bg1"/>
                </a:solidFill>
              </a:rPr>
              <a:t>Finance &amp; Controlling </a:t>
            </a:r>
            <a:endParaRPr lang="en-US" sz="900" dirty="0">
              <a:solidFill>
                <a:schemeClr val="bg1"/>
              </a:solidFill>
            </a:endParaRPr>
          </a:p>
        </p:txBody>
      </p:sp>
      <p:sp>
        <p:nvSpPr>
          <p:cNvPr id="89" name="Text Box 17"/>
          <p:cNvSpPr txBox="1">
            <a:spLocks noChangeArrowheads="1"/>
          </p:cNvSpPr>
          <p:nvPr/>
        </p:nvSpPr>
        <p:spPr bwMode="gray">
          <a:xfrm>
            <a:off x="2449447" y="2543892"/>
            <a:ext cx="1352516" cy="700913"/>
          </a:xfrm>
          <a:prstGeom prst="rect">
            <a:avLst/>
          </a:prstGeom>
          <a:solidFill>
            <a:srgbClr val="005EB8"/>
          </a:solidFill>
          <a:ln w="19050">
            <a:noFill/>
            <a:miter lim="800000"/>
            <a:headEnd type="none" w="sm" len="sm"/>
            <a:tailEnd type="none" w="sm" len="sm"/>
          </a:ln>
        </p:spPr>
        <p:txBody>
          <a:bodyPr lIns="18000" rIns="18000" anchor="ctr"/>
          <a:lstStyle/>
          <a:p>
            <a:pPr algn="ctr" defTabSz="762000">
              <a:lnSpc>
                <a:spcPct val="90000"/>
              </a:lnSpc>
              <a:spcBef>
                <a:spcPct val="20000"/>
              </a:spcBef>
            </a:pPr>
            <a:r>
              <a:rPr lang="en-US" sz="900" dirty="0" smtClean="0">
                <a:solidFill>
                  <a:schemeClr val="bg1"/>
                </a:solidFill>
              </a:rPr>
              <a:t>Order and payment overview</a:t>
            </a:r>
            <a:endParaRPr lang="en-US" sz="900" b="0" dirty="0">
              <a:solidFill>
                <a:schemeClr val="bg1"/>
              </a:solidFill>
            </a:endParaRPr>
          </a:p>
        </p:txBody>
      </p:sp>
      <p:sp>
        <p:nvSpPr>
          <p:cNvPr id="90" name="Text Box 18"/>
          <p:cNvSpPr txBox="1">
            <a:spLocks noChangeArrowheads="1"/>
          </p:cNvSpPr>
          <p:nvPr/>
        </p:nvSpPr>
        <p:spPr bwMode="gray">
          <a:xfrm>
            <a:off x="3901459" y="2545037"/>
            <a:ext cx="1307433" cy="699768"/>
          </a:xfrm>
          <a:prstGeom prst="rect">
            <a:avLst/>
          </a:prstGeom>
          <a:solidFill>
            <a:schemeClr val="accent1"/>
          </a:solidFill>
          <a:ln w="19050">
            <a:noFill/>
            <a:miter lim="800000"/>
            <a:headEnd type="none" w="sm" len="sm"/>
            <a:tailEnd type="none" w="sm" len="sm"/>
          </a:ln>
        </p:spPr>
        <p:txBody>
          <a:bodyPr rIns="18000" anchor="ctr" anchorCtr="1"/>
          <a:lstStyle/>
          <a:p>
            <a:pPr algn="ctr" defTabSz="762000">
              <a:spcBef>
                <a:spcPct val="50000"/>
              </a:spcBef>
            </a:pPr>
            <a:r>
              <a:rPr lang="en-US" sz="900" dirty="0" smtClean="0">
                <a:solidFill>
                  <a:schemeClr val="bg1"/>
                </a:solidFill>
              </a:rPr>
              <a:t>Payment run </a:t>
            </a:r>
            <a:endParaRPr lang="en-US" sz="900" dirty="0">
              <a:solidFill>
                <a:schemeClr val="bg1"/>
              </a:solidFill>
            </a:endParaRPr>
          </a:p>
        </p:txBody>
      </p:sp>
      <p:sp>
        <p:nvSpPr>
          <p:cNvPr id="91" name="Rectangle 19"/>
          <p:cNvSpPr>
            <a:spLocks noChangeArrowheads="1"/>
          </p:cNvSpPr>
          <p:nvPr/>
        </p:nvSpPr>
        <p:spPr bwMode="gray">
          <a:xfrm>
            <a:off x="2449447" y="1988126"/>
            <a:ext cx="1361844" cy="461398"/>
          </a:xfrm>
          <a:prstGeom prst="rect">
            <a:avLst/>
          </a:prstGeom>
          <a:solidFill>
            <a:srgbClr val="005EB8"/>
          </a:solidFill>
          <a:ln w="19050">
            <a:noFill/>
            <a:miter lim="800000"/>
            <a:headEnd/>
            <a:tailEnd/>
          </a:ln>
        </p:spPr>
        <p:txBody>
          <a:bodyPr lIns="18000" rIns="18000" anchor="ctr" anchorCtr="1"/>
          <a:lstStyle/>
          <a:p>
            <a:pPr algn="ctr" defTabSz="762000">
              <a:spcBef>
                <a:spcPct val="50000"/>
              </a:spcBef>
            </a:pPr>
            <a:r>
              <a:rPr lang="en-US" sz="900" dirty="0" smtClean="0">
                <a:solidFill>
                  <a:schemeClr val="bg1"/>
                </a:solidFill>
              </a:rPr>
              <a:t>Daily liquidity status </a:t>
            </a:r>
            <a:endParaRPr lang="en-US" sz="900" dirty="0">
              <a:solidFill>
                <a:schemeClr val="bg1"/>
              </a:solidFill>
            </a:endParaRPr>
          </a:p>
        </p:txBody>
      </p:sp>
      <p:sp>
        <p:nvSpPr>
          <p:cNvPr id="92" name="Rectangle 20"/>
          <p:cNvSpPr>
            <a:spLocks noChangeArrowheads="1"/>
          </p:cNvSpPr>
          <p:nvPr/>
        </p:nvSpPr>
        <p:spPr bwMode="gray">
          <a:xfrm>
            <a:off x="6696659" y="1983718"/>
            <a:ext cx="1305878" cy="468745"/>
          </a:xfrm>
          <a:prstGeom prst="rect">
            <a:avLst/>
          </a:prstGeom>
          <a:solidFill>
            <a:srgbClr val="005EB8"/>
          </a:solidFill>
          <a:ln w="19050">
            <a:noFill/>
            <a:miter lim="800000"/>
            <a:headEnd/>
            <a:tailEnd/>
          </a:ln>
        </p:spPr>
        <p:txBody>
          <a:bodyPr lIns="18000" rIns="18000" anchor="ctr" anchorCtr="1"/>
          <a:lstStyle/>
          <a:p>
            <a:pPr algn="ctr" defTabSz="762000">
              <a:spcBef>
                <a:spcPct val="50000"/>
              </a:spcBef>
            </a:pPr>
            <a:r>
              <a:rPr lang="en-US" sz="900" dirty="0" smtClean="0">
                <a:solidFill>
                  <a:schemeClr val="bg1"/>
                </a:solidFill>
              </a:rPr>
              <a:t>Daily liquidity status </a:t>
            </a:r>
            <a:endParaRPr lang="en-US" sz="900" dirty="0">
              <a:solidFill>
                <a:schemeClr val="bg1"/>
              </a:solidFill>
            </a:endParaRPr>
          </a:p>
        </p:txBody>
      </p:sp>
      <p:sp>
        <p:nvSpPr>
          <p:cNvPr id="93" name="Rectangle 23"/>
          <p:cNvSpPr>
            <a:spLocks noChangeArrowheads="1"/>
          </p:cNvSpPr>
          <p:nvPr/>
        </p:nvSpPr>
        <p:spPr bwMode="gray">
          <a:xfrm>
            <a:off x="8107692" y="5552642"/>
            <a:ext cx="1315205" cy="468746"/>
          </a:xfrm>
          <a:prstGeom prst="rect">
            <a:avLst/>
          </a:prstGeom>
          <a:solidFill>
            <a:schemeClr val="accent4"/>
          </a:solidFill>
          <a:ln w="19050">
            <a:noFill/>
            <a:miter lim="800000"/>
            <a:headEnd type="none" w="sm" len="sm"/>
            <a:tailEnd type="none" w="sm" len="sm"/>
          </a:ln>
        </p:spPr>
        <p:txBody>
          <a:bodyPr lIns="54000" rIns="54000" anchor="ctr" anchorCtr="1"/>
          <a:lstStyle/>
          <a:p>
            <a:pPr algn="ctr" defTabSz="762000">
              <a:spcBef>
                <a:spcPct val="50000"/>
              </a:spcBef>
            </a:pPr>
            <a:r>
              <a:rPr lang="en-US" sz="900" dirty="0" smtClean="0">
                <a:solidFill>
                  <a:schemeClr val="bg1"/>
                </a:solidFill>
              </a:rPr>
              <a:t>Adjustment of 13-W-Cash Forecast </a:t>
            </a:r>
            <a:endParaRPr lang="en-US" sz="900" dirty="0">
              <a:solidFill>
                <a:schemeClr val="bg1"/>
              </a:solidFill>
            </a:endParaRPr>
          </a:p>
        </p:txBody>
      </p:sp>
      <p:sp>
        <p:nvSpPr>
          <p:cNvPr id="94" name="Rectangle 29"/>
          <p:cNvSpPr>
            <a:spLocks noChangeArrowheads="1"/>
          </p:cNvSpPr>
          <p:nvPr/>
        </p:nvSpPr>
        <p:spPr bwMode="gray">
          <a:xfrm>
            <a:off x="5311496" y="1985187"/>
            <a:ext cx="1305878" cy="467276"/>
          </a:xfrm>
          <a:prstGeom prst="rect">
            <a:avLst/>
          </a:prstGeom>
          <a:solidFill>
            <a:srgbClr val="005EB8"/>
          </a:solidFill>
          <a:ln w="19050">
            <a:noFill/>
            <a:miter lim="800000"/>
            <a:headEnd/>
            <a:tailEnd/>
          </a:ln>
        </p:spPr>
        <p:txBody>
          <a:bodyPr lIns="18000" rIns="18000" anchor="ctr" anchorCtr="1"/>
          <a:lstStyle/>
          <a:p>
            <a:pPr algn="ctr" defTabSz="762000">
              <a:spcBef>
                <a:spcPct val="50000"/>
              </a:spcBef>
            </a:pPr>
            <a:r>
              <a:rPr lang="en-US" sz="900" dirty="0" smtClean="0">
                <a:solidFill>
                  <a:schemeClr val="bg1"/>
                </a:solidFill>
              </a:rPr>
              <a:t>Daily liquidity status </a:t>
            </a:r>
            <a:endParaRPr lang="en-US" sz="900" dirty="0">
              <a:solidFill>
                <a:schemeClr val="bg1"/>
              </a:solidFill>
            </a:endParaRPr>
          </a:p>
        </p:txBody>
      </p:sp>
      <p:cxnSp>
        <p:nvCxnSpPr>
          <p:cNvPr id="95" name="AutoShape 30"/>
          <p:cNvCxnSpPr>
            <a:cxnSpLocks noChangeShapeType="1"/>
            <a:stCxn id="98" idx="2"/>
            <a:endCxn id="93" idx="0"/>
          </p:cNvCxnSpPr>
          <p:nvPr/>
        </p:nvCxnSpPr>
        <p:spPr bwMode="gray">
          <a:xfrm rot="5400000">
            <a:off x="8639689" y="5413822"/>
            <a:ext cx="264426" cy="13214"/>
          </a:xfrm>
          <a:prstGeom prst="bentConnector3">
            <a:avLst>
              <a:gd name="adj1" fmla="val 50000"/>
            </a:avLst>
          </a:prstGeom>
          <a:noFill/>
          <a:ln w="19050">
            <a:noFill/>
            <a:miter lim="800000"/>
            <a:headEnd type="none" w="sm" len="sm"/>
            <a:tailEnd type="triangle" w="sm" len="sm"/>
          </a:ln>
        </p:spPr>
      </p:cxnSp>
      <p:sp>
        <p:nvSpPr>
          <p:cNvPr id="96" name="Text Box 31"/>
          <p:cNvSpPr txBox="1">
            <a:spLocks noChangeArrowheads="1"/>
          </p:cNvSpPr>
          <p:nvPr/>
        </p:nvSpPr>
        <p:spPr bwMode="gray">
          <a:xfrm>
            <a:off x="2446338" y="3398770"/>
            <a:ext cx="1352516" cy="1175537"/>
          </a:xfrm>
          <a:prstGeom prst="rect">
            <a:avLst/>
          </a:prstGeom>
          <a:solidFill>
            <a:schemeClr val="accent1"/>
          </a:solidFill>
          <a:ln w="19050">
            <a:noFill/>
            <a:miter lim="800000"/>
            <a:headEnd type="none" w="sm" len="sm"/>
            <a:tailEnd type="none" w="sm" len="sm"/>
          </a:ln>
        </p:spPr>
        <p:txBody>
          <a:bodyPr lIns="18000" rIns="10800" anchor="ctr"/>
          <a:lstStyle/>
          <a:p>
            <a:pPr algn="ctr" defTabSz="762000">
              <a:lnSpc>
                <a:spcPct val="90000"/>
              </a:lnSpc>
              <a:spcBef>
                <a:spcPct val="10000"/>
              </a:spcBef>
            </a:pPr>
            <a:r>
              <a:rPr lang="en-US" sz="900" dirty="0" smtClean="0">
                <a:solidFill>
                  <a:schemeClr val="bg1"/>
                </a:solidFill>
              </a:rPr>
              <a:t>Cash Desk Meeting</a:t>
            </a:r>
            <a:endParaRPr lang="en-US" sz="900" b="0" dirty="0">
              <a:solidFill>
                <a:schemeClr val="bg1"/>
              </a:solidFill>
            </a:endParaRPr>
          </a:p>
        </p:txBody>
      </p:sp>
      <p:sp>
        <p:nvSpPr>
          <p:cNvPr id="97" name="Rectangle 32"/>
          <p:cNvSpPr>
            <a:spLocks noChangeArrowheads="1"/>
          </p:cNvSpPr>
          <p:nvPr/>
        </p:nvSpPr>
        <p:spPr bwMode="gray">
          <a:xfrm>
            <a:off x="3901459" y="1985187"/>
            <a:ext cx="1307433" cy="467276"/>
          </a:xfrm>
          <a:prstGeom prst="rect">
            <a:avLst/>
          </a:prstGeom>
          <a:solidFill>
            <a:srgbClr val="005EB8"/>
          </a:solidFill>
          <a:ln w="19050">
            <a:noFill/>
            <a:miter lim="800000"/>
            <a:headEnd/>
            <a:tailEnd/>
          </a:ln>
        </p:spPr>
        <p:txBody>
          <a:bodyPr lIns="18000" rIns="18000" anchor="ctr" anchorCtr="1"/>
          <a:lstStyle/>
          <a:p>
            <a:pPr algn="ctr" defTabSz="762000">
              <a:spcBef>
                <a:spcPct val="50000"/>
              </a:spcBef>
            </a:pPr>
            <a:r>
              <a:rPr lang="en-US" sz="900" dirty="0" smtClean="0">
                <a:solidFill>
                  <a:schemeClr val="bg1"/>
                </a:solidFill>
              </a:rPr>
              <a:t>Daily liquidity status </a:t>
            </a:r>
            <a:endParaRPr lang="en-US" sz="900" dirty="0">
              <a:solidFill>
                <a:schemeClr val="bg1"/>
              </a:solidFill>
            </a:endParaRPr>
          </a:p>
        </p:txBody>
      </p:sp>
      <p:sp>
        <p:nvSpPr>
          <p:cNvPr id="98" name="Text Box 33"/>
          <p:cNvSpPr txBox="1">
            <a:spLocks noChangeArrowheads="1"/>
          </p:cNvSpPr>
          <p:nvPr/>
        </p:nvSpPr>
        <p:spPr bwMode="gray">
          <a:xfrm>
            <a:off x="8134121" y="4120027"/>
            <a:ext cx="1288776" cy="1168189"/>
          </a:xfrm>
          <a:prstGeom prst="rect">
            <a:avLst/>
          </a:prstGeom>
          <a:solidFill>
            <a:schemeClr val="accent1"/>
          </a:solidFill>
          <a:ln w="19050">
            <a:noFill/>
            <a:miter lim="800000"/>
            <a:headEnd type="none" w="sm" len="sm"/>
            <a:tailEnd type="none" w="sm" len="sm"/>
          </a:ln>
        </p:spPr>
        <p:txBody>
          <a:bodyPr rIns="18000" anchor="ctr" anchorCtr="1"/>
          <a:lstStyle/>
          <a:p>
            <a:pPr algn="ctr" defTabSz="762000">
              <a:spcBef>
                <a:spcPts val="600"/>
              </a:spcBef>
            </a:pPr>
            <a:r>
              <a:rPr lang="en-US" sz="900" dirty="0" smtClean="0">
                <a:solidFill>
                  <a:schemeClr val="bg1"/>
                </a:solidFill>
              </a:rPr>
              <a:t>Short-run adjustment of Cash disposition for the following week </a:t>
            </a:r>
            <a:endParaRPr lang="en-US" sz="900" dirty="0">
              <a:solidFill>
                <a:schemeClr val="bg1"/>
              </a:solidFill>
            </a:endParaRPr>
          </a:p>
        </p:txBody>
      </p:sp>
      <p:sp>
        <p:nvSpPr>
          <p:cNvPr id="99" name="Text Box 34"/>
          <p:cNvSpPr txBox="1">
            <a:spLocks noChangeArrowheads="1"/>
          </p:cNvSpPr>
          <p:nvPr/>
        </p:nvSpPr>
        <p:spPr bwMode="gray">
          <a:xfrm>
            <a:off x="8107692" y="2543892"/>
            <a:ext cx="1315205" cy="699768"/>
          </a:xfrm>
          <a:prstGeom prst="rect">
            <a:avLst/>
          </a:prstGeom>
          <a:solidFill>
            <a:srgbClr val="005EB8"/>
          </a:solidFill>
          <a:ln w="19050">
            <a:noFill/>
            <a:miter lim="800000"/>
            <a:headEnd type="none" w="sm" len="sm"/>
            <a:tailEnd type="none" w="sm" len="sm"/>
          </a:ln>
        </p:spPr>
        <p:txBody>
          <a:bodyPr lIns="0" tIns="18000" rIns="0" bIns="18000" anchor="ctr"/>
          <a:lstStyle/>
          <a:p>
            <a:pPr algn="ctr" defTabSz="762000">
              <a:lnSpc>
                <a:spcPct val="85000"/>
              </a:lnSpc>
              <a:spcBef>
                <a:spcPct val="50000"/>
              </a:spcBef>
            </a:pPr>
            <a:r>
              <a:rPr lang="en-US" sz="900" dirty="0" smtClean="0">
                <a:solidFill>
                  <a:schemeClr val="bg1"/>
                </a:solidFill>
              </a:rPr>
              <a:t>Weekly overview of payments and receipts </a:t>
            </a:r>
            <a:endParaRPr lang="en-US" sz="900" dirty="0">
              <a:solidFill>
                <a:schemeClr val="bg1"/>
              </a:solidFill>
            </a:endParaRPr>
          </a:p>
        </p:txBody>
      </p:sp>
      <p:sp>
        <p:nvSpPr>
          <p:cNvPr id="100" name="Rectangle 35"/>
          <p:cNvSpPr>
            <a:spLocks noChangeArrowheads="1"/>
          </p:cNvSpPr>
          <p:nvPr/>
        </p:nvSpPr>
        <p:spPr bwMode="gray">
          <a:xfrm>
            <a:off x="8126347" y="3488611"/>
            <a:ext cx="1296550" cy="379111"/>
          </a:xfrm>
          <a:prstGeom prst="rect">
            <a:avLst/>
          </a:prstGeom>
          <a:solidFill>
            <a:schemeClr val="tx2"/>
          </a:solidFill>
          <a:ln w="19050">
            <a:noFill/>
            <a:miter lim="800000"/>
            <a:headEnd/>
            <a:tailEnd/>
          </a:ln>
        </p:spPr>
        <p:txBody>
          <a:bodyPr lIns="54000" rIns="54000" anchor="ctr" anchorCtr="1"/>
          <a:lstStyle/>
          <a:p>
            <a:pPr algn="ctr" defTabSz="762000">
              <a:spcBef>
                <a:spcPct val="50000"/>
              </a:spcBef>
            </a:pPr>
            <a:r>
              <a:rPr lang="en-US" sz="900" dirty="0" smtClean="0">
                <a:solidFill>
                  <a:schemeClr val="bg1"/>
                </a:solidFill>
              </a:rPr>
              <a:t>Deviation analysis </a:t>
            </a:r>
            <a:endParaRPr lang="en-US" sz="900" dirty="0">
              <a:solidFill>
                <a:schemeClr val="bg1"/>
              </a:solidFill>
            </a:endParaRPr>
          </a:p>
        </p:txBody>
      </p:sp>
      <p:sp>
        <p:nvSpPr>
          <p:cNvPr id="101" name="Rectangle 36"/>
          <p:cNvSpPr>
            <a:spLocks noChangeArrowheads="1"/>
          </p:cNvSpPr>
          <p:nvPr/>
        </p:nvSpPr>
        <p:spPr bwMode="gray">
          <a:xfrm>
            <a:off x="8115464" y="1983718"/>
            <a:ext cx="1307433" cy="468745"/>
          </a:xfrm>
          <a:prstGeom prst="rect">
            <a:avLst/>
          </a:prstGeom>
          <a:solidFill>
            <a:srgbClr val="005EB8"/>
          </a:solidFill>
          <a:ln w="19050">
            <a:noFill/>
            <a:miter lim="800000"/>
            <a:headEnd/>
            <a:tailEnd/>
          </a:ln>
        </p:spPr>
        <p:txBody>
          <a:bodyPr lIns="18000" rIns="18000" anchor="ctr" anchorCtr="1"/>
          <a:lstStyle/>
          <a:p>
            <a:pPr algn="ctr" defTabSz="762000">
              <a:spcBef>
                <a:spcPct val="50000"/>
              </a:spcBef>
            </a:pPr>
            <a:r>
              <a:rPr lang="en-US" sz="900" dirty="0" smtClean="0">
                <a:solidFill>
                  <a:schemeClr val="bg1"/>
                </a:solidFill>
              </a:rPr>
              <a:t>Daily liquidity status </a:t>
            </a:r>
            <a:endParaRPr lang="en-US" sz="900" dirty="0">
              <a:solidFill>
                <a:schemeClr val="bg1"/>
              </a:solidFill>
            </a:endParaRPr>
          </a:p>
        </p:txBody>
      </p:sp>
      <p:cxnSp>
        <p:nvCxnSpPr>
          <p:cNvPr id="102" name="AutoShape 37"/>
          <p:cNvCxnSpPr>
            <a:cxnSpLocks noChangeShapeType="1"/>
            <a:stCxn id="96" idx="2"/>
            <a:endCxn id="90" idx="2"/>
          </p:cNvCxnSpPr>
          <p:nvPr/>
        </p:nvCxnSpPr>
        <p:spPr bwMode="auto">
          <a:xfrm rot="5400000" flipH="1" flipV="1">
            <a:off x="3174134" y="3193267"/>
            <a:ext cx="1329502" cy="1432579"/>
          </a:xfrm>
          <a:prstGeom prst="bentConnector3">
            <a:avLst>
              <a:gd name="adj1" fmla="val -15915"/>
            </a:avLst>
          </a:prstGeom>
          <a:noFill/>
          <a:ln w="19050">
            <a:solidFill>
              <a:schemeClr val="accent1"/>
            </a:solidFill>
            <a:miter lim="800000"/>
            <a:headEnd/>
            <a:tailEnd type="triangle" w="med" len="med"/>
          </a:ln>
        </p:spPr>
      </p:cxnSp>
      <p:sp>
        <p:nvSpPr>
          <p:cNvPr id="103" name="Text Box 38"/>
          <p:cNvSpPr txBox="1">
            <a:spLocks noChangeArrowheads="1"/>
          </p:cNvSpPr>
          <p:nvPr/>
        </p:nvSpPr>
        <p:spPr bwMode="auto">
          <a:xfrm rot="16200000">
            <a:off x="3749112" y="3700536"/>
            <a:ext cx="1501748" cy="636225"/>
          </a:xfrm>
          <a:prstGeom prst="rect">
            <a:avLst/>
          </a:prstGeom>
          <a:noFill/>
          <a:ln w="19050">
            <a:noFill/>
            <a:miter lim="800000"/>
            <a:headEnd/>
            <a:tailEnd/>
          </a:ln>
        </p:spPr>
        <p:txBody>
          <a:bodyPr lIns="54000" tIns="54000" rIns="54000" bIns="0">
            <a:spAutoFit/>
          </a:bodyPr>
          <a:lstStyle/>
          <a:p>
            <a:pPr algn="ctr">
              <a:lnSpc>
                <a:spcPct val="140000"/>
              </a:lnSpc>
            </a:pPr>
            <a:r>
              <a:rPr lang="en-US" sz="900" dirty="0" smtClean="0"/>
              <a:t>Process control </a:t>
            </a:r>
          </a:p>
          <a:p>
            <a:pPr algn="ctr">
              <a:lnSpc>
                <a:spcPct val="140000"/>
              </a:lnSpc>
            </a:pPr>
            <a:endParaRPr lang="en-US" sz="900" dirty="0" smtClean="0"/>
          </a:p>
          <a:p>
            <a:pPr algn="ctr">
              <a:lnSpc>
                <a:spcPct val="140000"/>
              </a:lnSpc>
            </a:pPr>
            <a:r>
              <a:rPr lang="en-US" sz="900" dirty="0" smtClean="0"/>
              <a:t>Process improvement </a:t>
            </a:r>
            <a:endParaRPr lang="en-US" sz="900" dirty="0"/>
          </a:p>
        </p:txBody>
      </p:sp>
      <p:sp>
        <p:nvSpPr>
          <p:cNvPr id="104" name="Gleichschenkliges Dreieck 103"/>
          <p:cNvSpPr/>
          <p:nvPr/>
        </p:nvSpPr>
        <p:spPr>
          <a:xfrm flipV="1">
            <a:off x="8083644" y="5354868"/>
            <a:ext cx="1339254" cy="133304"/>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endParaRPr>
          </a:p>
        </p:txBody>
      </p:sp>
      <p:sp>
        <p:nvSpPr>
          <p:cNvPr id="105" name="Gleichschenkliges Dreieck 104"/>
          <p:cNvSpPr/>
          <p:nvPr/>
        </p:nvSpPr>
        <p:spPr>
          <a:xfrm flipV="1">
            <a:off x="8094891" y="3933318"/>
            <a:ext cx="1339254" cy="133304"/>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sp>
        <p:nvSpPr>
          <p:cNvPr id="106" name="Gleichschenkliges Dreieck 105"/>
          <p:cNvSpPr/>
          <p:nvPr/>
        </p:nvSpPr>
        <p:spPr>
          <a:xfrm flipV="1">
            <a:off x="8083644" y="3289184"/>
            <a:ext cx="1339254" cy="133304"/>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t> </a:t>
            </a:r>
            <a:endParaRPr lang="en-US" sz="900" dirty="0"/>
          </a:p>
        </p:txBody>
      </p:sp>
      <p:cxnSp>
        <p:nvCxnSpPr>
          <p:cNvPr id="6" name="Gerader Verbinder 5"/>
          <p:cNvCxnSpPr/>
          <p:nvPr/>
        </p:nvCxnSpPr>
        <p:spPr>
          <a:xfrm>
            <a:off x="3840829" y="1671071"/>
            <a:ext cx="0" cy="25200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7" name="Gerader Verbinder 106"/>
          <p:cNvCxnSpPr/>
          <p:nvPr/>
        </p:nvCxnSpPr>
        <p:spPr>
          <a:xfrm>
            <a:off x="5260141" y="1670002"/>
            <a:ext cx="0" cy="25200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8" name="Gerader Verbinder 107"/>
          <p:cNvCxnSpPr/>
          <p:nvPr/>
        </p:nvCxnSpPr>
        <p:spPr>
          <a:xfrm>
            <a:off x="6656187" y="1666323"/>
            <a:ext cx="0" cy="25200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9" name="Gerader Verbinder 108"/>
          <p:cNvCxnSpPr/>
          <p:nvPr/>
        </p:nvCxnSpPr>
        <p:spPr>
          <a:xfrm>
            <a:off x="8042295" y="1666323"/>
            <a:ext cx="0" cy="25200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44206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Available_liquidity!$B$3:$G$19"/>
  <p:tag name="WASTB" val="TRUE"/>
</p:tagLst>
</file>

<file path=ppt/tags/tag100.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 name="THINKCELLSHAPEDONOTDELETE" val="p3TDM0qrOAkKBpXHXARpPPQ"/>
</p:tagLst>
</file>

<file path=ppt/tags/tag101.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10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13_W_FC!13_W_FC Diagramm 1"/>
  <p:tag name="WASTB" val="TRUE"/>
</p:tagLst>
</file>

<file path=ppt/tags/tag10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13_W_FC!13_W_FC Diagramm 2"/>
  <p:tag name="WASTB" val="TRUE"/>
</p:tagLst>
</file>

<file path=ppt/tags/tag10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13_W_FC!13_W_FC Diagramm 2"/>
</p:tagLst>
</file>

<file path=ppt/tags/tag105.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13_W_FC!13_W_FC Diagramm 1"/>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Free_Liq.&amp; Peak!Free_Liq.&amp; Peak Diagramm 1"/>
  <p:tag name="WASTB" val="TRUE"/>
</p:tagLst>
</file>

<file path=ppt/tags/tag110.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 name="THINKCELLSHAPEDONOTDELETE" val="p1EppLs8610axxYEj3n29jw"/>
</p:tagLst>
</file>

<file path=ppt/tags/tag11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13_W_FC_!$B$5:$P$34"/>
  <p:tag name="WASTB" val="TRUE"/>
</p:tagLst>
</file>

<file path=ppt/tags/tag11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13_W_FC_!$B$5:$P$34"/>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15.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 name="THINKCELLSHAPEDONOTDELETE" val="p3TDM0qrOAkKBpXHXARpPPQ"/>
</p:tagLst>
</file>

<file path=ppt/tags/tag116.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117.xml><?xml version="1.0" encoding="utf-8"?>
<p:tagLst xmlns:a="http://schemas.openxmlformats.org/drawingml/2006/main" xmlns:r="http://schemas.openxmlformats.org/officeDocument/2006/relationships" xmlns:p="http://schemas.openxmlformats.org/presentationml/2006/main">
  <p:tag name="ADV_TOP" val="112,3354"/>
  <p:tag name="ADV_LEFT" val="192,75"/>
  <p:tag name="ADV_HEIGHT" val="173,75"/>
  <p:tag name="ADV_WIDTH" val="221,6875"/>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Liquidity_by_Segment!Liquidity_by_Segment Chart 1"/>
  <p:tag name="WASTB" val="TRU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28.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Free_Liq.&amp; Peak!Free_Liq.&amp; Peak Diagramm 13"/>
  <p:tag name="WASTB" val="TRUE"/>
</p:tagLst>
</file>

<file path=ppt/tags/tag12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Free_Liq.&amp; Peak!Free_Liq.&amp; Peak Diagramm 13"/>
</p:tagLst>
</file>

<file path=ppt/tags/tag1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Liquidity_by_Segment!Liquidity_by_Segment Chart 1"/>
</p:tagLst>
</file>

<file path=ppt/tags/tag130.xml><?xml version="1.0" encoding="utf-8"?>
<p:tagLst xmlns:a="http://schemas.openxmlformats.org/drawingml/2006/main" xmlns:r="http://schemas.openxmlformats.org/officeDocument/2006/relationships" xmlns:p="http://schemas.openxmlformats.org/presentationml/2006/main">
  <p:tag name="FASFONT" val="Univers55"/>
</p:tagLst>
</file>

<file path=ppt/tags/tag131.xml><?xml version="1.0" encoding="utf-8"?>
<p:tagLst xmlns:a="http://schemas.openxmlformats.org/drawingml/2006/main" xmlns:r="http://schemas.openxmlformats.org/officeDocument/2006/relationships" xmlns:p="http://schemas.openxmlformats.org/presentationml/2006/main">
  <p:tag name="FASFONT" val="Univers55"/>
</p:tagLst>
</file>

<file path=ppt/tags/tag132.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133.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134.xml><?xml version="1.0" encoding="utf-8"?>
<p:tagLst xmlns:a="http://schemas.openxmlformats.org/drawingml/2006/main" xmlns:r="http://schemas.openxmlformats.org/officeDocument/2006/relationships" xmlns:p="http://schemas.openxmlformats.org/presentationml/2006/main">
  <p:tag name="FASFONT" val="Univers55"/>
</p:tagLst>
</file>

<file path=ppt/tags/tag135.xml><?xml version="1.0" encoding="utf-8"?>
<p:tagLst xmlns:a="http://schemas.openxmlformats.org/drawingml/2006/main" xmlns:r="http://schemas.openxmlformats.org/officeDocument/2006/relationships" xmlns:p="http://schemas.openxmlformats.org/presentationml/2006/main">
  <p:tag name="FASFONT" val="Univers55"/>
</p:tagLst>
</file>

<file path=ppt/tags/tag136.xml><?xml version="1.0" encoding="utf-8"?>
<p:tagLst xmlns:a="http://schemas.openxmlformats.org/drawingml/2006/main" xmlns:r="http://schemas.openxmlformats.org/officeDocument/2006/relationships" xmlns:p="http://schemas.openxmlformats.org/presentationml/2006/main">
  <p:tag name="FASFONT" val="Univers55"/>
</p:tagLst>
</file>

<file path=ppt/tags/tag137.xml><?xml version="1.0" encoding="utf-8"?>
<p:tagLst xmlns:a="http://schemas.openxmlformats.org/drawingml/2006/main" xmlns:r="http://schemas.openxmlformats.org/officeDocument/2006/relationships" xmlns:p="http://schemas.openxmlformats.org/presentationml/2006/main">
  <p:tag name="FASFONT" val="Univers55"/>
</p:tagLst>
</file>

<file path=ppt/tags/tag138.xml><?xml version="1.0" encoding="utf-8"?>
<p:tagLst xmlns:a="http://schemas.openxmlformats.org/drawingml/2006/main" xmlns:r="http://schemas.openxmlformats.org/officeDocument/2006/relationships" xmlns:p="http://schemas.openxmlformats.org/presentationml/2006/main">
  <p:tag name="FASFONT" val="Univers55"/>
</p:tagLst>
</file>

<file path=ppt/tags/tag13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Liquidity_by_Segment!Liquidity_by_Segment Chart 1"/>
  <p:tag name="WASTB" val="TRUE"/>
</p:tagLst>
</file>

<file path=ppt/tags/tag1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Intra_month_liquidity!Intra_month_liquidity Diagramm 1"/>
  <p:tag name="WASTB" val="TRUE"/>
</p:tagLst>
</file>

<file path=ppt/tags/tag14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Liquidity_by_Segment!Liquidity_by_Segment Chart 1"/>
</p:tagLst>
</file>

<file path=ppt/tags/tag14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Free_Liq.&amp; Peak!Free_Liq.&amp; Peak Diagramm 1"/>
</p:tagLst>
</file>

<file path=ppt/tags/tag142.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143.xml><?xml version="1.0" encoding="utf-8"?>
<p:tagLst xmlns:a="http://schemas.openxmlformats.org/drawingml/2006/main" xmlns:r="http://schemas.openxmlformats.org/officeDocument/2006/relationships" xmlns:p="http://schemas.openxmlformats.org/presentationml/2006/main">
  <p:tag name="ADV_TOP" val="112,3354"/>
  <p:tag name="ADV_LEFT" val="192,75"/>
  <p:tag name="ADV_HEIGHT" val="173,75"/>
  <p:tag name="ADV_WIDTH" val="221,6875"/>
</p:tagLst>
</file>

<file path=ppt/tags/tag144.xml><?xml version="1.0" encoding="utf-8"?>
<p:tagLst xmlns:a="http://schemas.openxmlformats.org/drawingml/2006/main" xmlns:r="http://schemas.openxmlformats.org/officeDocument/2006/relationships" xmlns:p="http://schemas.openxmlformats.org/presentationml/2006/main">
  <p:tag name="FASFONT" val="Univers55"/>
</p:tagLst>
</file>

<file path=ppt/tags/tag145.xml><?xml version="1.0" encoding="utf-8"?>
<p:tagLst xmlns:a="http://schemas.openxmlformats.org/drawingml/2006/main" xmlns:r="http://schemas.openxmlformats.org/officeDocument/2006/relationships" xmlns:p="http://schemas.openxmlformats.org/presentationml/2006/main">
  <p:tag name="FASFONT" val="Univers55"/>
</p:tagLst>
</file>

<file path=ppt/tags/tag146.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147.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5.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Cash Management.xlsx]Pg.18_Intra_month_liquidity!Pg.18_Intra_month_liquidity Diagramm 1"/>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5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Free_Liq.&amp; Peak!Free_Liq.&amp; Peak Diagramm 1"/>
  <p:tag name="WASTB" val="TRUE"/>
</p:tagLst>
</file>

<file path=ppt/tags/tag153.xml><?xml version="1.0" encoding="utf-8"?>
<p:tagLst xmlns:a="http://schemas.openxmlformats.org/drawingml/2006/main" xmlns:r="http://schemas.openxmlformats.org/officeDocument/2006/relationships" xmlns:p="http://schemas.openxmlformats.org/presentationml/2006/main">
  <p:tag name="FASFONT" val="Univers55"/>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pHabDz5Pmg0e30KdVCBPnOQ"/>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pHabDz5Pmg0e30KdVCBPnOQ"/>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pHabDz5Pmg0e30KdVCBPnOQ"/>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pHabDz5Pmg0e30KdVCBPnOQ"/>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pHKctCCQe3kmorq9F.EU_lA"/>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pNNOEe2npSUO7ZHyLQx_loA"/>
</p:tagLst>
</file>

<file path=ppt/tags/tag16.xml><?xml version="1.0" encoding="utf-8"?>
<p:tagLst xmlns:a="http://schemas.openxmlformats.org/drawingml/2006/main" xmlns:r="http://schemas.openxmlformats.org/officeDocument/2006/relationships" xmlns:p="http://schemas.openxmlformats.org/presentationml/2006/main">
  <p:tag name="FASFONT" val="Univers55"/>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pHKctCCQe3kmorq9F.EU_lA"/>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pNNOEe2npSUO7ZHyLQx_loA"/>
</p:tagLst>
</file>

<file path=ppt/tags/tag162.xml><?xml version="1.0" encoding="utf-8"?>
<p:tagLst xmlns:a="http://schemas.openxmlformats.org/drawingml/2006/main" xmlns:r="http://schemas.openxmlformats.org/officeDocument/2006/relationships" xmlns:p="http://schemas.openxmlformats.org/presentationml/2006/main">
  <p:tag name="FASFONT" val="Univers55"/>
</p:tagLst>
</file>

<file path=ppt/tags/tag163.xml><?xml version="1.0" encoding="utf-8"?>
<p:tagLst xmlns:a="http://schemas.openxmlformats.org/drawingml/2006/main" xmlns:r="http://schemas.openxmlformats.org/officeDocument/2006/relationships" xmlns:p="http://schemas.openxmlformats.org/presentationml/2006/main">
  <p:tag name="FASFONT" val="Univers55"/>
</p:tagLst>
</file>

<file path=ppt/tags/tag16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Available_liquidity!$B$3:$G$19"/>
</p:tagLst>
</file>

<file path=ppt/tags/tag165.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166.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167.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168.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16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Available_liquidity!$B$3:$G$19"/>
  <p:tag name="WASTB" val="TRU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hQIDuQqV30Ci1JYsPF6t6w"/>
</p:tagLst>
</file>

<file path=ppt/tags/tag170.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Intra_month_liquidity!Intra_month_liquidity Diagramm 1"/>
</p:tagLst>
</file>

<file path=ppt/tags/tag171.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172.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17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Intra_month_liquidity!Intra_month_liquidity Diagramm 1"/>
  <p:tag name="WASTB" val="TRUE"/>
</p:tagLst>
</file>

<file path=ppt/tags/tag178.xml><?xml version="1.0" encoding="utf-8"?>
<p:tagLst xmlns:a="http://schemas.openxmlformats.org/drawingml/2006/main" xmlns:r="http://schemas.openxmlformats.org/officeDocument/2006/relationships" xmlns:p="http://schemas.openxmlformats.org/presentationml/2006/main">
  <p:tag name="FASFONT" val="Univers55"/>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phQIDuQqV30Ci1JYsPF6t6w"/>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gx8s4bmGGk2MMYBJSN4SVg"/>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pgx8s4bmGGk2MMYBJSN4SVg"/>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pofuEeSb2VUOA8LzE.vHWbw"/>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p45jBjuiovUuxYvEUqwQVlA"/>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p7DuZ6jQYS02obnDnZes5fA"/>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p1gJ18xKSvku7n6rlAKr04g"/>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pJMc2b_oTjkW.NDKHkQ0IdQ"/>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pMXQObtRZF0uuXlikYGwc5A"/>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ppx.fBqcX8kCusJiX6FBnLw"/>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pbVqi_EKVMEqkHPTTEpXyfw"/>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pttE6Ijj5.0OGkyrB2uutX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ofuEeSb2VUOA8LzE.vHWbw"/>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ppb0x2uyOAEqXj0ARFKzOKg"/>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pUlBP.fo9L0.KKDjWjWF_Uw"/>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p.f88HikP8Ea1pIaO6FOj4A"/>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pMbK9KNIdsESmYp3hmEMIwg"/>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pheOBy2tnaUmw2fRa8IHOCA"/>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psWs5Tsk._0SkeZCFIsIrlA"/>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pTWNLbVCUm0u4lBIb4G9jwA"/>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p.sYKXPqsNkCua64wfAF1Og"/>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pPhdRH8xGtEObospnOIHWjQ"/>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pNwePe6UlHEe7ZScbM9F9IA"/>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45jBjuiovUuxYvEUqwQVlA"/>
</p:tagLst>
</file>

<file path=ppt/tags/tag200.xml><?xml version="1.0" encoding="utf-8"?>
<p:tagLst xmlns:a="http://schemas.openxmlformats.org/drawingml/2006/main" xmlns:r="http://schemas.openxmlformats.org/officeDocument/2006/relationships" xmlns:p="http://schemas.openxmlformats.org/presentationml/2006/main">
  <p:tag name="COPYRIGHT1" val="TRU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7DuZ6jQYS02obnDnZes5fA"/>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1gJ18xKSvku7n6rlAKr04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JMc2b_oTjkW.NDKHkQ0Id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MXQObtRZF0uuXlikYGwc5A"/>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px.fBqcX8kCusJiX6FBnL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bVqi_EKVMEqkHPTTEpXyfw"/>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ttE6Ijj5.0OGkyrB2uutXg"/>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pb0x2uyOAEqXj0ARFKzOKg"/>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UlBP.fo9L0.KKDjWjWF_Uw"/>
</p:tagLst>
</file>

<file path=ppt/tags/tag3.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f88HikP8Ea1pIaO6FOj4A"/>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MbK9KNIdsESmYp3hmEMIwg"/>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heOBy2tnaUmw2fRa8IHOCA"/>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sWs5Tsk._0SkeZCFIsIrlA"/>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TWNLbVCUm0u4lBIb4G9jwA"/>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sYKXPqsNkCua64wfAF1Og"/>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PhdRH8xGtEObospnOIHWjQ"/>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NwePe6UlHEe7ZScbM9F9IA"/>
</p:tagLst>
</file>

<file path=ppt/tags/tag38.xml><?xml version="1.0" encoding="utf-8"?>
<p:tagLst xmlns:a="http://schemas.openxmlformats.org/drawingml/2006/main" xmlns:r="http://schemas.openxmlformats.org/officeDocument/2006/relationships" xmlns:p="http://schemas.openxmlformats.org/presentationml/2006/main">
  <p:tag name="FASFONT" val="Univers55"/>
</p:tagLst>
</file>

<file path=ppt/tags/tag39.xml><?xml version="1.0" encoding="utf-8"?>
<p:tagLst xmlns:a="http://schemas.openxmlformats.org/drawingml/2006/main" xmlns:r="http://schemas.openxmlformats.org/officeDocument/2006/relationships" xmlns:p="http://schemas.openxmlformats.org/presentationml/2006/main">
  <p:tag name="FASFONT" val="Univers55"/>
</p:tagLst>
</file>

<file path=ppt/tags/tag4.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TMzXx9ijMkC0JXkXZMWS9A"/>
</p:tagLst>
</file>

<file path=ppt/tags/tag41.xml><?xml version="1.0" encoding="utf-8"?>
<p:tagLst xmlns:a="http://schemas.openxmlformats.org/drawingml/2006/main" xmlns:r="http://schemas.openxmlformats.org/officeDocument/2006/relationships" xmlns:p="http://schemas.openxmlformats.org/presentationml/2006/main">
  <p:tag name="FASFONT" val="Univers55"/>
</p:tagLst>
</file>

<file path=ppt/tags/tag42.xml><?xml version="1.0" encoding="utf-8"?>
<p:tagLst xmlns:a="http://schemas.openxmlformats.org/drawingml/2006/main" xmlns:r="http://schemas.openxmlformats.org/officeDocument/2006/relationships" xmlns:p="http://schemas.openxmlformats.org/presentationml/2006/main">
  <p:tag name="FASFONT" val="Univers55"/>
</p:tagLst>
</file>

<file path=ppt/tags/tag4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Sensitised Liquidity!$B$4:$BK$12"/>
</p:tagLst>
</file>

<file path=ppt/tags/tag4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Cash_Forecast_Scenatrios!Cash_Forecast_Scenatrios Diagramm 2"/>
</p:tagLst>
</file>

<file path=ppt/tags/tag45.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 name="THINKCELLSHAPEDONOTDELETE" val="p3TDM0qrOAkKBpXHXARpPPQ"/>
</p:tagLst>
</file>

<file path=ppt/tags/tag46.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47.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48.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49.xml><?xml version="1.0" encoding="utf-8"?>
<p:tagLst xmlns:a="http://schemas.openxmlformats.org/drawingml/2006/main" xmlns:r="http://schemas.openxmlformats.org/officeDocument/2006/relationships" xmlns:p="http://schemas.openxmlformats.org/presentationml/2006/main">
  <p:tag name="FASFONT" val="Univers55"/>
</p:tagLst>
</file>

<file path=ppt/tags/tag5.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50.xml><?xml version="1.0" encoding="utf-8"?>
<p:tagLst xmlns:a="http://schemas.openxmlformats.org/drawingml/2006/main" xmlns:r="http://schemas.openxmlformats.org/officeDocument/2006/relationships" xmlns:p="http://schemas.openxmlformats.org/presentationml/2006/main">
  <p:tag name="FASFONT" val="Univers55"/>
</p:tagLst>
</file>

<file path=ppt/tags/tag5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Cash_Forecast_Scenatrios!Cash_Forecast_Scenatrios Diagramm 2"/>
  <p:tag name="WASTB" val="TRUE"/>
</p:tagLst>
</file>

<file path=ppt/tags/tag52.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Sensitised Liquidity!$B$4:$BK$12"/>
  <p:tag name="WASTB" val="TRU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puCraqvol0Uiseo8sKQnI8w"/>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pOW9yhe0YV0GpB6zR6K3Omg"/>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pj8KBtkbLDEiHV8rC5cxj2A"/>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pzlT91ZozN0.6Qw3mZMsk_Q"/>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pzKQD1aeplUu4z.Ba54YFnw"/>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pMZgEs3CPAUiB9hlX388tvQ"/>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pJMuXIojZtkKbiaQiLTxyLA"/>
</p:tagLst>
</file>

<file path=ppt/tags/tag6.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plctYOo_d3EGJRkl8xlKWuA"/>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pkMPhPlkGhUeVxuTuwdTMVg"/>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p3FgGX0YvBkO1ZbXiDYuLeQ"/>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p_VU6dbXer0GPAuOe2LQ0RA"/>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pa_RYctoUDkK1fs4pAroDow"/>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pue24aY3pake9zczzhBfRgQ"/>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pRBKZG6OIU0SUCEu6kEEXUQ"/>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pkOo7cHHQ70iHORVyw_hwmw"/>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p1W5adY47zEC5Kus3Jh4ing"/>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p2xENIhrZiEmN_EF4.RqDUw"/>
</p:tagLst>
</file>

<file path=ppt/tags/tag7.xml><?xml version="1.0" encoding="utf-8"?>
<p:tagLst xmlns:a="http://schemas.openxmlformats.org/drawingml/2006/main" xmlns:r="http://schemas.openxmlformats.org/officeDocument/2006/relationships" xmlns:p="http://schemas.openxmlformats.org/presentationml/2006/main">
  <p:tag name="ADV_TOP" val="112,3354"/>
  <p:tag name="ADV_LEFT" val="192,75"/>
  <p:tag name="ADV_HEIGHT" val="173,75"/>
  <p:tag name="ADV_WIDTH" val="221,6875"/>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pkL3.dNVvXkyaWY1aaIh3mw"/>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pXUjeyzSrNEu1rFueo9y7bw"/>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pdlITdLKjHU2ew49n9it2LA"/>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pSHwtr8JmdUmaMgDxgAlZjg"/>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pqNLYcXu020a3yNnzkV94qQ"/>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ppAYxydS6gEWNogIdCtBF5g"/>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pwOXtlHxoBEStbzt_G2siqQ"/>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pz3iygAxWQUu80XdZcl9yZA"/>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pUbu6C1PZtk25Q0a2_q2iuQ"/>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pe91uxjzszk6g75Eg.jQUtA"/>
</p:tagLst>
</file>

<file path=ppt/tags/tag8.xml><?xml version="1.0" encoding="utf-8"?>
<p:tagLst xmlns:a="http://schemas.openxmlformats.org/drawingml/2006/main" xmlns:r="http://schemas.openxmlformats.org/officeDocument/2006/relationships" xmlns:p="http://schemas.openxmlformats.org/presentationml/2006/main">
  <p:tag name="FASFONT" val="Univers55"/>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pCusA_f6SD0.g4OvXsMHz5A"/>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pLQjrtdO_qUy7feGvVAm5PQ"/>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pt4a.6ubnH0WpSwKMQJCc3g"/>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pdoI7KXKz8EWivhtZK3GVNA"/>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pHEaBjXR5pEuaNP.kLm6xLA"/>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p1_N57_aKCkaILaMMIJB_TA"/>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pFCY5zoZsDE6fwB4ofZdRvQ"/>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pFCY5zoZsDE6fwB4ofZdRvQ"/>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pVPi2YqHyFU.3DS4lGg4e_A"/>
</p:tagLst>
</file>

<file path=ppt/tags/tag8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CF_Man_Case!$B$2:$S$15"/>
</p:tagLst>
</file>

<file path=ppt/tags/tag9.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Available_liquidity!$B$3:$G$19"/>
</p:tagLst>
</file>

<file path=ppt/tags/tag90.xml><?xml version="1.0" encoding="utf-8"?>
<p:tagLst xmlns:a="http://schemas.openxmlformats.org/drawingml/2006/main" xmlns:r="http://schemas.openxmlformats.org/officeDocument/2006/relationships" xmlns:p="http://schemas.openxmlformats.org/presentationml/2006/main">
  <p:tag name="ADV_TOP" val="264,8149"/>
  <p:tag name="ADV_LEFT" val="180,25"/>
  <p:tag name="ADV_HEIGHT" val="16,56016"/>
  <p:tag name="ADV_WIDTH" val="283,5"/>
  <p:tag name="THINKCELLSHAPEDONOTDELETE" val="p3TDM0qrOAkKBpXHXARpPPQ"/>
</p:tagLst>
</file>

<file path=ppt/tags/tag91.xml><?xml version="1.0" encoding="utf-8"?>
<p:tagLst xmlns:a="http://schemas.openxmlformats.org/drawingml/2006/main" xmlns:r="http://schemas.openxmlformats.org/officeDocument/2006/relationships" xmlns:p="http://schemas.openxmlformats.org/presentationml/2006/main">
  <p:tag name="ADV_TOP" val="112"/>
  <p:tag name="ADV_LEFT" val="192,7498"/>
  <p:tag name="ADV_HEIGHT" val="17,98197"/>
  <p:tag name="ADV_WIDTH" val="267,5001"/>
</p:tagLst>
</file>

<file path=ppt/tags/tag92.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93.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Cash_Forecast_Scenarios!Cash_Forecast_Scenarios Diagramm 1"/>
  <p:tag name="WASTB" val="TRUE"/>
</p:tagLst>
</file>

<file path=ppt/tags/tag94.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Cash_Forecast_Scenarios!Cash_Forecast_Scenarios Diagramm 1"/>
</p:tagLst>
</file>

<file path=ppt/tags/tag95.xml><?xml version="1.0" encoding="utf-8"?>
<p:tagLst xmlns:a="http://schemas.openxmlformats.org/drawingml/2006/main" xmlns:r="http://schemas.openxmlformats.org/officeDocument/2006/relationships" xmlns:p="http://schemas.openxmlformats.org/presentationml/2006/main">
  <p:tag name="ADV_TOP" val="82,89275"/>
  <p:tag name="ADV_LEFT" val="191,5526"/>
  <p:tag name="ADV_HEIGHT" val="45,35929"/>
  <p:tag name="ADV_WIDTH" val="22,67992"/>
</p:tagLst>
</file>

<file path=ppt/tags/tag96.xml><?xml version="1.0" encoding="utf-8"?>
<p:tagLst xmlns:a="http://schemas.openxmlformats.org/drawingml/2006/main" xmlns:r="http://schemas.openxmlformats.org/officeDocument/2006/relationships" xmlns:p="http://schemas.openxmlformats.org/presentationml/2006/main">
  <p:tag name="FASFONT" val="Univers55"/>
</p:tagLst>
</file>

<file path=ppt/tags/tag97.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Cash and Working Capital Management\Workbook_Cash Management.xlsx]CF_Man_Case!$B$2:$S$15"/>
  <p:tag name="WASTB" val="TRU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pjZtryy.440u3Azh3LCrQRg"/>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A2C8357-F5CE-408C-B44F-220DF3E5E9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309627C-C47F-47A3-8435-23C200F5F42A}">
  <ds:schemaRefs>
    <ds:schemaRef ds:uri="http://schemas.microsoft.com/office/2006/metadata/properties"/>
    <ds:schemaRef ds:uri="http://schemas.microsoft.com/sharepoint/v3"/>
  </ds:schemaRefs>
</ds:datastoreItem>
</file>

<file path=customXml/itemProps3.xml><?xml version="1.0" encoding="utf-8"?>
<ds:datastoreItem xmlns:ds="http://schemas.openxmlformats.org/officeDocument/2006/customXml" ds:itemID="{10ED85D4-09C3-44C0-9DE6-CD2CE8D09EA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3697</Words>
  <Application>Microsoft Office PowerPoint</Application>
  <PresentationFormat>A4-Papier (210x297 mm)</PresentationFormat>
  <Paragraphs>679</Paragraphs>
  <Slides>23</Slides>
  <Notes>16</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23</vt:i4>
      </vt:variant>
    </vt:vector>
  </HeadingPairs>
  <TitlesOfParts>
    <vt:vector size="31" baseType="lpstr">
      <vt:lpstr>SimSun</vt:lpstr>
      <vt:lpstr>Arial</vt:lpstr>
      <vt:lpstr>Calibri</vt:lpstr>
      <vt:lpstr>KPMG Extralight</vt:lpstr>
      <vt:lpstr>KPMG Light</vt:lpstr>
      <vt:lpstr>Univers for KPMG Light</vt:lpstr>
      <vt:lpstr>KPMG_Report_4x3_050216_2016</vt:lpstr>
      <vt:lpstr>Arbeitsblatt</vt:lpstr>
      <vt:lpstr>Workbook Cash Management</vt:lpstr>
      <vt:lpstr>Disclaimer</vt:lpstr>
      <vt:lpstr>Overview (1/3) – Mission statement</vt:lpstr>
      <vt:lpstr>Overview (2/3) – Pitfalls</vt:lpstr>
      <vt:lpstr>Overview (3/3) – Core issues</vt:lpstr>
      <vt:lpstr>Definitions (1/5) – Cash Management </vt:lpstr>
      <vt:lpstr>Definitions (2/5) – Operational Cash Management </vt:lpstr>
      <vt:lpstr>Definitions (3/5) – Cash Forecast</vt:lpstr>
      <vt:lpstr>Definitions (4/5) – Cash Disposition</vt:lpstr>
      <vt:lpstr>Definitions (5/5) – Cash Control</vt:lpstr>
      <vt:lpstr>1. Is there a reliable, i.e. methodically produced, liquidity planning on a monthly basis?</vt:lpstr>
      <vt:lpstr>1. Is there a reliable, i.e. methodically produced, liquidity planning on a monthly basis?</vt:lpstr>
      <vt:lpstr>1. Is there a reliable, i.e. methodically produced, liquidity planning on a monthly basis?</vt:lpstr>
      <vt:lpstr>2. Is the liquidity for the next 13 weeks secured? (1/2)</vt:lpstr>
      <vt:lpstr>2. Is the liquidity for the next 13 weeks secured? (2/2)</vt:lpstr>
      <vt:lpstr>3. Material drivers for the development of liquidity</vt:lpstr>
      <vt:lpstr>4. Transfer of free liquidity according to segments</vt:lpstr>
      <vt:lpstr>5. Determination of the peak liquidity needs</vt:lpstr>
      <vt:lpstr>6. Overview of available liquidity (table)</vt:lpstr>
      <vt:lpstr>7. Liquidity systematic within the month for estimation of the working liquidity assumption</vt:lpstr>
      <vt:lpstr>8. What measures can be implemented to optimize liquidity?</vt:lpstr>
      <vt:lpstr>8. What measures can be implemented to optimize liquidity?</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449</cp:revision>
  <dcterms:created xsi:type="dcterms:W3CDTF">2016-06-20T11:42:26Z</dcterms:created>
  <dcterms:modified xsi:type="dcterms:W3CDTF">2017-04-21T08:25:07Z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